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1352" r:id="rId2"/>
    <p:sldId id="1626" r:id="rId3"/>
    <p:sldId id="1645" r:id="rId4"/>
    <p:sldId id="1646" r:id="rId5"/>
    <p:sldId id="1585" r:id="rId6"/>
    <p:sldId id="1647" r:id="rId7"/>
    <p:sldId id="1568" r:id="rId8"/>
    <p:sldId id="1514" r:id="rId9"/>
    <p:sldId id="1538" r:id="rId10"/>
    <p:sldId id="1562" r:id="rId11"/>
    <p:sldId id="1563" r:id="rId12"/>
    <p:sldId id="1648" r:id="rId13"/>
    <p:sldId id="1653" r:id="rId14"/>
    <p:sldId id="1654" r:id="rId15"/>
    <p:sldId id="1485" r:id="rId16"/>
    <p:sldId id="1537" r:id="rId17"/>
    <p:sldId id="1618" r:id="rId18"/>
    <p:sldId id="1534" r:id="rId19"/>
    <p:sldId id="1577" r:id="rId20"/>
    <p:sldId id="1627" r:id="rId21"/>
    <p:sldId id="1628" r:id="rId22"/>
    <p:sldId id="1630" r:id="rId23"/>
    <p:sldId id="1629" r:id="rId24"/>
    <p:sldId id="1631" r:id="rId25"/>
    <p:sldId id="1634" r:id="rId26"/>
    <p:sldId id="1635" r:id="rId27"/>
    <p:sldId id="1636" r:id="rId28"/>
    <p:sldId id="1638" r:id="rId29"/>
    <p:sldId id="1639" r:id="rId30"/>
    <p:sldId id="1641" r:id="rId31"/>
    <p:sldId id="1640" r:id="rId32"/>
    <p:sldId id="1652" r:id="rId33"/>
    <p:sldId id="1642" r:id="rId34"/>
    <p:sldId id="1643" r:id="rId35"/>
    <p:sldId id="1644" r:id="rId36"/>
    <p:sldId id="378" r:id="rId37"/>
    <p:sldId id="379" r:id="rId38"/>
    <p:sldId id="398" r:id="rId39"/>
    <p:sldId id="1597" r:id="rId40"/>
    <p:sldId id="1599" r:id="rId41"/>
    <p:sldId id="1633" r:id="rId42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9A0000"/>
    <a:srgbClr val="3025FF"/>
    <a:srgbClr val="AD0000"/>
    <a:srgbClr val="96060B"/>
    <a:srgbClr val="CAC9CA"/>
    <a:srgbClr val="848384"/>
    <a:srgbClr val="353535"/>
    <a:srgbClr val="181818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728" autoAdjust="0"/>
    <p:restoredTop sz="87200" autoAdjust="0"/>
  </p:normalViewPr>
  <p:slideViewPr>
    <p:cSldViewPr snapToGrid="0">
      <p:cViewPr varScale="1">
        <p:scale>
          <a:sx n="118" d="100"/>
          <a:sy n="118" d="100"/>
        </p:scale>
        <p:origin x="344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5" d="100"/>
          <a:sy n="125" d="100"/>
        </p:scale>
        <p:origin x="-3960" y="-11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9/20/21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9/20/21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blockchains also used in other areas, like digital asset management, e.g., as in online games.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36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0F5041-1651-2A41-8304-740366D7C4C4}" type="slidenum">
              <a:rPr lang="en-US"/>
              <a:pPr/>
              <a:t>36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Bad example:   will see why on</a:t>
            </a:r>
            <a:r>
              <a:rPr lang="en-US" baseline="0" dirty="0"/>
              <a:t> the last slide of this segment.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929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0F5041-1651-2A41-8304-740366D7C4C4}" type="slidenum">
              <a:rPr lang="en-US"/>
              <a:pPr/>
              <a:t>37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32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42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pitchFamily="-112" charset="-128"/>
                <a:cs typeface="ＭＳ Ｐゴシック" pitchFamily="-112" charset="-128"/>
              </a:rPr>
              <a:t>NSD: Russian National Settlement Depository.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51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5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[Pass, Seeman, </a:t>
            </a:r>
            <a:r>
              <a:rPr lang="en-US" dirty="0" err="1"/>
              <a:t>Shelat</a:t>
            </a:r>
            <a:r>
              <a:rPr lang="en-US" dirty="0"/>
              <a:t>, 2016]</a:t>
            </a:r>
          </a:p>
          <a:p>
            <a:r>
              <a:rPr lang="en-US" dirty="0"/>
              <a:t>Blockchain data needs to be public:    private blockchains are not part of this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9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a cloud service paid for by inflation.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37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of network partition:   can stop accepting transactions (</a:t>
            </a:r>
            <a:r>
              <a:rPr lang="en-US" dirty="0" err="1"/>
              <a:t>Paxos</a:t>
            </a:r>
            <a:r>
              <a:rPr lang="en-US" dirty="0"/>
              <a:t>), or can accept transactions and resolve fork once partition heals (Bitcoin).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12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Goal:  security when 51% of nodes are honest.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51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end of the course:   you will know how to write your own DAPP.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61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 posts hash h on the blockchain.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00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9/20/21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rgbClr val="5A15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65125" y="1"/>
            <a:ext cx="8350251" cy="810599"/>
          </a:xfrm>
          <a:prstGeom prst="round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99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9/20/21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7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12" Type="http://schemas.openxmlformats.org/officeDocument/2006/relationships/image" Target="../media/image42.png"/><Relationship Id="rId17" Type="http://schemas.openxmlformats.org/officeDocument/2006/relationships/image" Target="../media/image280.png"/><Relationship Id="rId2" Type="http://schemas.openxmlformats.org/officeDocument/2006/relationships/image" Target="../media/image30.png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7.png"/><Relationship Id="rId5" Type="http://schemas.openxmlformats.org/officeDocument/2006/relationships/image" Target="../media/image33.png"/><Relationship Id="rId15" Type="http://schemas.openxmlformats.org/officeDocument/2006/relationships/image" Target="../media/image260.png"/><Relationship Id="rId10" Type="http://schemas.openxmlformats.org/officeDocument/2006/relationships/image" Target="../media/image41.png"/><Relationship Id="rId19" Type="http://schemas.openxmlformats.org/officeDocument/2006/relationships/image" Target="../media/image28.png"/><Relationship Id="rId4" Type="http://schemas.openxmlformats.org/officeDocument/2006/relationships/image" Target="../media/image40.png"/><Relationship Id="rId9" Type="http://schemas.openxmlformats.org/officeDocument/2006/relationships/image" Target="../media/image37.png"/><Relationship Id="rId1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50.png"/><Relationship Id="rId18" Type="http://schemas.openxmlformats.org/officeDocument/2006/relationships/image" Target="../media/image25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12" Type="http://schemas.openxmlformats.org/officeDocument/2006/relationships/image" Target="../media/image43.png"/><Relationship Id="rId17" Type="http://schemas.openxmlformats.org/officeDocument/2006/relationships/image" Target="../media/image44.png"/><Relationship Id="rId2" Type="http://schemas.openxmlformats.org/officeDocument/2006/relationships/image" Target="../media/image30.png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6.png"/><Relationship Id="rId5" Type="http://schemas.openxmlformats.org/officeDocument/2006/relationships/image" Target="../media/image33.png"/><Relationship Id="rId15" Type="http://schemas.openxmlformats.org/officeDocument/2006/relationships/image" Target="../media/image270.png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7.png"/><Relationship Id="rId14" Type="http://schemas.openxmlformats.org/officeDocument/2006/relationships/image" Target="../media/image2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570" y="1453433"/>
            <a:ext cx="8502354" cy="1311032"/>
          </a:xfrm>
        </p:spPr>
        <p:txBody>
          <a:bodyPr>
            <a:noAutofit/>
          </a:bodyPr>
          <a:lstStyle/>
          <a:p>
            <a:pPr>
              <a:lnSpc>
                <a:spcPts val="5040"/>
              </a:lnSpc>
              <a:spcBef>
                <a:spcPts val="0"/>
              </a:spcBef>
            </a:pPr>
            <a:r>
              <a:rPr lang="en-US" dirty="0"/>
              <a:t>Cryptocurrencies and </a:t>
            </a:r>
            <a:br>
              <a:rPr lang="en-US" dirty="0"/>
            </a:br>
            <a:r>
              <a:rPr lang="en-US" dirty="0"/>
              <a:t>Blockchain Technologies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" y="3298999"/>
            <a:ext cx="9143999" cy="17393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Dan Boneh          </a:t>
            </a:r>
            <a:r>
              <a:rPr lang="en-US" dirty="0" err="1">
                <a:solidFill>
                  <a:schemeClr val="tx1"/>
                </a:solidFill>
              </a:rPr>
              <a:t>Benedikt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Bünz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Stanford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F1188-11C7-D44B-B40B-6A3A04244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9" y="84621"/>
            <a:ext cx="1223505" cy="122350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135209-BD31-5946-A1AE-6D4B7B52D381}"/>
              </a:ext>
            </a:extLst>
          </p:cNvPr>
          <p:cNvGrpSpPr/>
          <p:nvPr/>
        </p:nvGrpSpPr>
        <p:grpSpPr>
          <a:xfrm>
            <a:off x="2474352" y="207519"/>
            <a:ext cx="3710888" cy="1000520"/>
            <a:chOff x="1451095" y="185646"/>
            <a:chExt cx="3710888" cy="10005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EC6456-65FF-AE4F-BF1C-E2E0C33D64E8}"/>
                </a:ext>
              </a:extLst>
            </p:cNvPr>
            <p:cNvSpPr txBox="1"/>
            <p:nvPr/>
          </p:nvSpPr>
          <p:spPr>
            <a:xfrm>
              <a:off x="2066456" y="185646"/>
              <a:ext cx="2480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CS251 Fall 2021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182417-0D84-1647-8BC9-3591C6CAE862}"/>
                </a:ext>
              </a:extLst>
            </p:cNvPr>
            <p:cNvSpPr txBox="1"/>
            <p:nvPr/>
          </p:nvSpPr>
          <p:spPr>
            <a:xfrm>
              <a:off x="1451095" y="724501"/>
              <a:ext cx="371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(https://cs251.stanford.edu)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DDF87AE-BFA6-FD42-A358-D975A542D44A}"/>
              </a:ext>
            </a:extLst>
          </p:cNvPr>
          <p:cNvSpPr txBox="1"/>
          <p:nvPr/>
        </p:nvSpPr>
        <p:spPr>
          <a:xfrm>
            <a:off x="1561342" y="4774168"/>
            <a:ext cx="687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[videos on canvas,  discussions on </a:t>
            </a:r>
            <a:r>
              <a:rPr lang="en-US" sz="1800" dirty="0" err="1">
                <a:latin typeface="+mn-lt"/>
              </a:rPr>
              <a:t>edstem</a:t>
            </a:r>
            <a:r>
              <a:rPr lang="en-US" sz="1800" dirty="0">
                <a:latin typeface="+mn-lt"/>
              </a:rPr>
              <a:t>,  homework on </a:t>
            </a:r>
            <a:r>
              <a:rPr lang="en-US" sz="1800" dirty="0" err="1">
                <a:latin typeface="+mn-lt"/>
              </a:rPr>
              <a:t>gradescope</a:t>
            </a:r>
            <a:r>
              <a:rPr lang="en-US" sz="1800" dirty="0">
                <a:latin typeface="+mn-lt"/>
              </a:rPr>
              <a:t>]  </a:t>
            </a:r>
          </a:p>
        </p:txBody>
      </p:sp>
    </p:spTree>
    <p:extLst>
      <p:ext uri="{BB962C8B-B14F-4D97-AF65-F5344CB8AC3E}">
        <p14:creationId xmlns:p14="http://schemas.microsoft.com/office/powerpoint/2010/main" val="15662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8199-61B5-4042-8347-13C26C49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blocks added to chain?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76B21-78F4-C448-ABDB-1158AF677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0491" y="2408536"/>
            <a:ext cx="1190746" cy="119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090375-66CE-4443-8FE9-160E91100F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" y="3305319"/>
            <a:ext cx="473557" cy="816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A0AC6C-87E6-E241-A646-0F7BA576B3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76" y="2376362"/>
            <a:ext cx="584280" cy="864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D3169E-FC4E-904B-A2B2-9C3030192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5985" y="4186436"/>
            <a:ext cx="584281" cy="86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34F339-543B-1B42-BAC9-4D1B937F27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910" y="3232563"/>
            <a:ext cx="1190746" cy="1190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BC1F2F-6C3E-E647-9424-5F47B1D336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302" y="3580751"/>
            <a:ext cx="1190746" cy="119074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3BE08F-EE5F-7843-B421-96E1FA70DA0B}"/>
              </a:ext>
            </a:extLst>
          </p:cNvPr>
          <p:cNvCxnSpPr/>
          <p:nvPr/>
        </p:nvCxnSpPr>
        <p:spPr>
          <a:xfrm>
            <a:off x="324091" y="1388147"/>
            <a:ext cx="83627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70C801-498A-1A4A-9A04-F7F6066028A6}"/>
              </a:ext>
            </a:extLst>
          </p:cNvPr>
          <p:cNvCxnSpPr/>
          <p:nvPr/>
        </p:nvCxnSpPr>
        <p:spPr>
          <a:xfrm>
            <a:off x="324090" y="1910937"/>
            <a:ext cx="83627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DB1C4E-A813-6443-848C-9F442C4E9737}"/>
              </a:ext>
            </a:extLst>
          </p:cNvPr>
          <p:cNvSpPr txBox="1"/>
          <p:nvPr/>
        </p:nvSpPr>
        <p:spPr>
          <a:xfrm>
            <a:off x="555585" y="983848"/>
            <a:ext cx="164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blockchain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D9A662-E0F1-9545-8FA7-DB15F78399C0}"/>
              </a:ext>
            </a:extLst>
          </p:cNvPr>
          <p:cNvSpPr/>
          <p:nvPr/>
        </p:nvSpPr>
        <p:spPr>
          <a:xfrm>
            <a:off x="5000257" y="2376362"/>
            <a:ext cx="2986275" cy="264222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42A5C4-8A46-0C4B-994E-B6ABA765DF9B}"/>
              </a:ext>
            </a:extLst>
          </p:cNvPr>
          <p:cNvSpPr/>
          <p:nvPr/>
        </p:nvSpPr>
        <p:spPr>
          <a:xfrm>
            <a:off x="1452049" y="2613108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11EB2C-F5B8-BF45-82EB-4CE2E4A6D60E}"/>
              </a:ext>
            </a:extLst>
          </p:cNvPr>
          <p:cNvSpPr/>
          <p:nvPr/>
        </p:nvSpPr>
        <p:spPr>
          <a:xfrm>
            <a:off x="1460776" y="3534451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E1EA65-9AF8-DD46-940F-7DA503B82748}"/>
              </a:ext>
            </a:extLst>
          </p:cNvPr>
          <p:cNvSpPr/>
          <p:nvPr/>
        </p:nvSpPr>
        <p:spPr>
          <a:xfrm>
            <a:off x="1460775" y="4397248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4E4DE3-CC33-6D4E-83BB-8B8D587EE66C}"/>
              </a:ext>
            </a:extLst>
          </p:cNvPr>
          <p:cNvGrpSpPr/>
          <p:nvPr/>
        </p:nvGrpSpPr>
        <p:grpSpPr>
          <a:xfrm>
            <a:off x="4851913" y="2482807"/>
            <a:ext cx="1376778" cy="325714"/>
            <a:chOff x="765985" y="1493133"/>
            <a:chExt cx="1376778" cy="3257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705286-AAB6-7B4C-A7E8-9C61787A2413}"/>
                </a:ext>
              </a:extLst>
            </p:cNvPr>
            <p:cNvSpPr/>
            <p:nvPr/>
          </p:nvSpPr>
          <p:spPr>
            <a:xfrm>
              <a:off x="765985" y="1493133"/>
              <a:ext cx="1376778" cy="32571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EE3976-B36C-B343-A2C5-444E7E119399}"/>
                </a:ext>
              </a:extLst>
            </p:cNvPr>
            <p:cNvSpPr/>
            <p:nvPr/>
          </p:nvSpPr>
          <p:spPr>
            <a:xfrm>
              <a:off x="832494" y="1525813"/>
              <a:ext cx="347241" cy="228654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6B13D2-42DA-BA45-B1E8-7C567E0FF4A6}"/>
                </a:ext>
              </a:extLst>
            </p:cNvPr>
            <p:cNvSpPr/>
            <p:nvPr/>
          </p:nvSpPr>
          <p:spPr>
            <a:xfrm>
              <a:off x="1274908" y="1525813"/>
              <a:ext cx="347241" cy="228654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C7D0DA-8E48-0946-A193-E90398CFB730}"/>
                </a:ext>
              </a:extLst>
            </p:cNvPr>
            <p:cNvSpPr/>
            <p:nvPr/>
          </p:nvSpPr>
          <p:spPr>
            <a:xfrm>
              <a:off x="1717323" y="1525813"/>
              <a:ext cx="347241" cy="228654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67E878E0-74DF-2C42-AA8C-AC5854DCD5E7}"/>
              </a:ext>
            </a:extLst>
          </p:cNvPr>
          <p:cNvSpPr/>
          <p:nvPr/>
        </p:nvSpPr>
        <p:spPr>
          <a:xfrm>
            <a:off x="7162799" y="1748019"/>
            <a:ext cx="1523999" cy="612648"/>
          </a:xfrm>
          <a:prstGeom prst="wedgeRoundRectCallout">
            <a:avLst>
              <a:gd name="adj1" fmla="val -70944"/>
              <a:gd name="adj2" fmla="val 11866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I am the leader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3A63B6-5D58-4041-9052-3A4E5A158BEF}"/>
              </a:ext>
            </a:extLst>
          </p:cNvPr>
          <p:cNvSpPr txBox="1"/>
          <p:nvPr/>
        </p:nvSpPr>
        <p:spPr>
          <a:xfrm>
            <a:off x="5935013" y="2132624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ETH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AD89F247-B60D-804C-9C17-A63E075D2D55}"/>
              </a:ext>
            </a:extLst>
          </p:cNvPr>
          <p:cNvSpPr/>
          <p:nvPr/>
        </p:nvSpPr>
        <p:spPr>
          <a:xfrm>
            <a:off x="3530278" y="3009734"/>
            <a:ext cx="1251815" cy="612648"/>
          </a:xfrm>
          <a:prstGeom prst="wedgeRoundRectCallout">
            <a:avLst>
              <a:gd name="adj1" fmla="val 137157"/>
              <a:gd name="adj2" fmla="val 1111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block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01A75EBE-224A-F74A-9F20-E51E4F04CDE6}"/>
              </a:ext>
            </a:extLst>
          </p:cNvPr>
          <p:cNvSpPr/>
          <p:nvPr/>
        </p:nvSpPr>
        <p:spPr>
          <a:xfrm>
            <a:off x="7663839" y="2659751"/>
            <a:ext cx="1251815" cy="612648"/>
          </a:xfrm>
          <a:prstGeom prst="wedgeRoundRectCallout">
            <a:avLst>
              <a:gd name="adj1" fmla="val -44071"/>
              <a:gd name="adj2" fmla="val 86549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verify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367ED-F748-264B-8E2F-1220A4906F0D}"/>
              </a:ext>
            </a:extLst>
          </p:cNvPr>
          <p:cNvSpPr txBox="1"/>
          <p:nvPr/>
        </p:nvSpPr>
        <p:spPr>
          <a:xfrm>
            <a:off x="182521" y="2542244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n-lt"/>
              </a:rPr>
              <a:t>sk</a:t>
            </a:r>
            <a:r>
              <a:rPr lang="en-US" b="1" baseline="-25000" dirty="0" err="1">
                <a:solidFill>
                  <a:srgbClr val="FF0000"/>
                </a:solidFill>
                <a:latin typeface="+mn-lt"/>
              </a:rPr>
              <a:t>A</a:t>
            </a:r>
            <a:endParaRPr lang="en-US" b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39B58-323B-1942-9C07-D15482A8745C}"/>
              </a:ext>
            </a:extLst>
          </p:cNvPr>
          <p:cNvSpPr txBox="1"/>
          <p:nvPr/>
        </p:nvSpPr>
        <p:spPr>
          <a:xfrm>
            <a:off x="182521" y="3482725"/>
            <a:ext cx="570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n-lt"/>
              </a:rPr>
              <a:t>sk</a:t>
            </a:r>
            <a:r>
              <a:rPr lang="en-US" b="1" baseline="-25000" dirty="0" err="1">
                <a:solidFill>
                  <a:srgbClr val="FF0000"/>
                </a:solidFill>
                <a:latin typeface="+mn-lt"/>
              </a:rPr>
              <a:t>B</a:t>
            </a:r>
            <a:endParaRPr lang="en-US" b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FDBBA7-E20B-BA42-BF5C-649F35C28A22}"/>
              </a:ext>
            </a:extLst>
          </p:cNvPr>
          <p:cNvSpPr txBox="1"/>
          <p:nvPr/>
        </p:nvSpPr>
        <p:spPr>
          <a:xfrm>
            <a:off x="182521" y="4441926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n-lt"/>
              </a:rPr>
              <a:t>sk</a:t>
            </a:r>
            <a:r>
              <a:rPr lang="en-US" b="1" baseline="-25000" dirty="0" err="1">
                <a:solidFill>
                  <a:srgbClr val="FF0000"/>
                </a:solidFill>
                <a:latin typeface="+mn-lt"/>
              </a:rPr>
              <a:t>C</a:t>
            </a:r>
            <a:endParaRPr lang="en-US" b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27DE426C-650B-964E-8F32-0DA0530A681F}"/>
              </a:ext>
            </a:extLst>
          </p:cNvPr>
          <p:cNvSpPr/>
          <p:nvPr/>
        </p:nvSpPr>
        <p:spPr>
          <a:xfrm>
            <a:off x="1948828" y="1779320"/>
            <a:ext cx="1251815" cy="612648"/>
          </a:xfrm>
          <a:prstGeom prst="wedgeRoundRectCallout">
            <a:avLst>
              <a:gd name="adj1" fmla="val -58569"/>
              <a:gd name="adj2" fmla="val 97715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signed</a:t>
            </a:r>
          </a:p>
        </p:txBody>
      </p:sp>
    </p:spTree>
    <p:extLst>
      <p:ext uri="{BB962C8B-B14F-4D97-AF65-F5344CB8AC3E}">
        <p14:creationId xmlns:p14="http://schemas.microsoft.com/office/powerpoint/2010/main" val="11488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851 0.16266 " pathEditMode="relative" ptsTypes="AA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35625 0.0095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46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93827E-7 L 0.35625 -0.1336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-6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0092 L -0.41597 -0.1929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85" y="-9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19" grpId="2" animBg="1"/>
      <p:bldP spid="19" grpId="3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40" grpId="0" animBg="1"/>
      <p:bldP spid="40" grpId="1" animBg="1"/>
      <p:bldP spid="41" grpId="0"/>
      <p:bldP spid="27" grpId="0" animBg="1"/>
      <p:bldP spid="29" grpId="2" animBg="1"/>
      <p:bldP spid="31" grpId="0" animBg="1"/>
      <p:bldP spid="3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8199-61B5-4042-8347-13C26C49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blocks added to chain?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76B21-78F4-C448-ABDB-1158AF677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0491" y="2408536"/>
            <a:ext cx="1190746" cy="119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090375-66CE-4443-8FE9-160E91100F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" y="3305319"/>
            <a:ext cx="473557" cy="816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A0AC6C-87E6-E241-A646-0F7BA576B3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76" y="2376362"/>
            <a:ext cx="584280" cy="864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D3169E-FC4E-904B-A2B2-9C3030192D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5985" y="4186436"/>
            <a:ext cx="584281" cy="86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34F339-543B-1B42-BAC9-4D1B937F27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910" y="3232563"/>
            <a:ext cx="1190746" cy="1190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BC1F2F-6C3E-E647-9424-5F47B1D336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302" y="3580751"/>
            <a:ext cx="1190746" cy="119074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3BE08F-EE5F-7843-B421-96E1FA70DA0B}"/>
              </a:ext>
            </a:extLst>
          </p:cNvPr>
          <p:cNvCxnSpPr/>
          <p:nvPr/>
        </p:nvCxnSpPr>
        <p:spPr>
          <a:xfrm>
            <a:off x="324091" y="1388147"/>
            <a:ext cx="83627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70C801-498A-1A4A-9A04-F7F6066028A6}"/>
              </a:ext>
            </a:extLst>
          </p:cNvPr>
          <p:cNvCxnSpPr/>
          <p:nvPr/>
        </p:nvCxnSpPr>
        <p:spPr>
          <a:xfrm>
            <a:off x="324090" y="1910937"/>
            <a:ext cx="83627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DB1C4E-A813-6443-848C-9F442C4E9737}"/>
              </a:ext>
            </a:extLst>
          </p:cNvPr>
          <p:cNvSpPr txBox="1"/>
          <p:nvPr/>
        </p:nvSpPr>
        <p:spPr>
          <a:xfrm>
            <a:off x="555585" y="983848"/>
            <a:ext cx="164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blockchain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D9A662-E0F1-9545-8FA7-DB15F78399C0}"/>
              </a:ext>
            </a:extLst>
          </p:cNvPr>
          <p:cNvSpPr/>
          <p:nvPr/>
        </p:nvSpPr>
        <p:spPr>
          <a:xfrm>
            <a:off x="5000257" y="2376362"/>
            <a:ext cx="2986275" cy="264222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4E4DE3-CC33-6D4E-83BB-8B8D587EE66C}"/>
              </a:ext>
            </a:extLst>
          </p:cNvPr>
          <p:cNvGrpSpPr/>
          <p:nvPr/>
        </p:nvGrpSpPr>
        <p:grpSpPr>
          <a:xfrm>
            <a:off x="1043720" y="1491728"/>
            <a:ext cx="1376778" cy="325714"/>
            <a:chOff x="765985" y="1493133"/>
            <a:chExt cx="1376778" cy="3257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705286-AAB6-7B4C-A7E8-9C61787A2413}"/>
                </a:ext>
              </a:extLst>
            </p:cNvPr>
            <p:cNvSpPr/>
            <p:nvPr/>
          </p:nvSpPr>
          <p:spPr>
            <a:xfrm>
              <a:off x="765985" y="1493133"/>
              <a:ext cx="1376778" cy="32571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EE3976-B36C-B343-A2C5-444E7E119399}"/>
                </a:ext>
              </a:extLst>
            </p:cNvPr>
            <p:cNvSpPr/>
            <p:nvPr/>
          </p:nvSpPr>
          <p:spPr>
            <a:xfrm>
              <a:off x="832494" y="1525813"/>
              <a:ext cx="347241" cy="228654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6B13D2-42DA-BA45-B1E8-7C567E0FF4A6}"/>
                </a:ext>
              </a:extLst>
            </p:cNvPr>
            <p:cNvSpPr/>
            <p:nvPr/>
          </p:nvSpPr>
          <p:spPr>
            <a:xfrm>
              <a:off x="1274908" y="1525813"/>
              <a:ext cx="347241" cy="228654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C7D0DA-8E48-0946-A193-E90398CFB730}"/>
                </a:ext>
              </a:extLst>
            </p:cNvPr>
            <p:cNvSpPr/>
            <p:nvPr/>
          </p:nvSpPr>
          <p:spPr>
            <a:xfrm>
              <a:off x="1717323" y="1525813"/>
              <a:ext cx="347241" cy="228654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578FB4-E458-C64E-BF84-ACD405E5F041}"/>
              </a:ext>
            </a:extLst>
          </p:cNvPr>
          <p:cNvGrpSpPr/>
          <p:nvPr/>
        </p:nvGrpSpPr>
        <p:grpSpPr>
          <a:xfrm>
            <a:off x="6990392" y="3069705"/>
            <a:ext cx="1376778" cy="325714"/>
            <a:chOff x="765985" y="1493133"/>
            <a:chExt cx="1376778" cy="32571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5166FF-9D16-5F43-BB34-E5E0916DA497}"/>
                </a:ext>
              </a:extLst>
            </p:cNvPr>
            <p:cNvSpPr/>
            <p:nvPr/>
          </p:nvSpPr>
          <p:spPr>
            <a:xfrm>
              <a:off x="765985" y="1493133"/>
              <a:ext cx="1376778" cy="32571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86D4B5B-1187-1043-B3A2-1DDB0748EC6E}"/>
                </a:ext>
              </a:extLst>
            </p:cNvPr>
            <p:cNvSpPr/>
            <p:nvPr/>
          </p:nvSpPr>
          <p:spPr>
            <a:xfrm>
              <a:off x="832494" y="1525813"/>
              <a:ext cx="347241" cy="228654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1C8E52-B09E-B942-8A02-F02103347AE2}"/>
                </a:ext>
              </a:extLst>
            </p:cNvPr>
            <p:cNvSpPr/>
            <p:nvPr/>
          </p:nvSpPr>
          <p:spPr>
            <a:xfrm>
              <a:off x="1274908" y="1525813"/>
              <a:ext cx="347241" cy="228654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00DA567-8712-5C41-90BB-18DA84EF1094}"/>
                </a:ext>
              </a:extLst>
            </p:cNvPr>
            <p:cNvSpPr/>
            <p:nvPr/>
          </p:nvSpPr>
          <p:spPr>
            <a:xfrm>
              <a:off x="1717323" y="1525813"/>
              <a:ext cx="347241" cy="228654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67E878E0-74DF-2C42-AA8C-AC5854DCD5E7}"/>
              </a:ext>
            </a:extLst>
          </p:cNvPr>
          <p:cNvSpPr/>
          <p:nvPr/>
        </p:nvSpPr>
        <p:spPr>
          <a:xfrm>
            <a:off x="7535536" y="2102212"/>
            <a:ext cx="1376777" cy="612648"/>
          </a:xfrm>
          <a:prstGeom prst="wedgeRoundRectCallout">
            <a:avLst>
              <a:gd name="adj1" fmla="val -52716"/>
              <a:gd name="adj2" fmla="val 160231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I am the leader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3A63B6-5D58-4041-9052-3A4E5A158BEF}"/>
              </a:ext>
            </a:extLst>
          </p:cNvPr>
          <p:cNvSpPr txBox="1"/>
          <p:nvPr/>
        </p:nvSpPr>
        <p:spPr>
          <a:xfrm>
            <a:off x="5935013" y="2137020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ETH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02F9E6-695A-5849-A948-92EAD4EE18C6}"/>
              </a:ext>
            </a:extLst>
          </p:cNvPr>
          <p:cNvSpPr/>
          <p:nvPr/>
        </p:nvSpPr>
        <p:spPr>
          <a:xfrm>
            <a:off x="1452049" y="2613108"/>
            <a:ext cx="347241" cy="228654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9AF93A-561D-8F41-A3F1-2D2F36641E12}"/>
              </a:ext>
            </a:extLst>
          </p:cNvPr>
          <p:cNvSpPr/>
          <p:nvPr/>
        </p:nvSpPr>
        <p:spPr>
          <a:xfrm>
            <a:off x="1460776" y="3534451"/>
            <a:ext cx="347241" cy="228654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F43250-FFBD-E443-BB86-70B011E72F5E}"/>
              </a:ext>
            </a:extLst>
          </p:cNvPr>
          <p:cNvSpPr/>
          <p:nvPr/>
        </p:nvSpPr>
        <p:spPr>
          <a:xfrm>
            <a:off x="1460775" y="4397248"/>
            <a:ext cx="347241" cy="228654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7E2185-7FE4-7746-AC48-2B0DA9DAFDD4}"/>
              </a:ext>
            </a:extLst>
          </p:cNvPr>
          <p:cNvSpPr txBox="1"/>
          <p:nvPr/>
        </p:nvSpPr>
        <p:spPr>
          <a:xfrm>
            <a:off x="6833943" y="4281517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ETH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37952A-0B0C-0741-8707-11C56A63F806}"/>
              </a:ext>
            </a:extLst>
          </p:cNvPr>
          <p:cNvSpPr txBox="1"/>
          <p:nvPr/>
        </p:nvSpPr>
        <p:spPr>
          <a:xfrm>
            <a:off x="4791194" y="1133605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F3C350-C237-634B-8C4C-9694619C7EC3}"/>
              </a:ext>
            </a:extLst>
          </p:cNvPr>
          <p:cNvSpPr txBox="1"/>
          <p:nvPr/>
        </p:nvSpPr>
        <p:spPr>
          <a:xfrm>
            <a:off x="182521" y="2542244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n-lt"/>
              </a:rPr>
              <a:t>sk</a:t>
            </a:r>
            <a:r>
              <a:rPr lang="en-US" b="1" baseline="-25000" dirty="0" err="1">
                <a:solidFill>
                  <a:srgbClr val="FF0000"/>
                </a:solidFill>
                <a:latin typeface="+mn-lt"/>
              </a:rPr>
              <a:t>A</a:t>
            </a:r>
            <a:endParaRPr lang="en-US" b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788F8D-CADF-874F-9E7D-5916D71A7AA1}"/>
              </a:ext>
            </a:extLst>
          </p:cNvPr>
          <p:cNvSpPr txBox="1"/>
          <p:nvPr/>
        </p:nvSpPr>
        <p:spPr>
          <a:xfrm>
            <a:off x="182521" y="3482725"/>
            <a:ext cx="570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n-lt"/>
              </a:rPr>
              <a:t>sk</a:t>
            </a:r>
            <a:r>
              <a:rPr lang="en-US" b="1" baseline="-25000" dirty="0" err="1">
                <a:solidFill>
                  <a:srgbClr val="FF0000"/>
                </a:solidFill>
                <a:latin typeface="+mn-lt"/>
              </a:rPr>
              <a:t>B</a:t>
            </a:r>
            <a:endParaRPr lang="en-US" b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ECDC21-2FAB-9E4C-BFBF-F01BC23B1ACB}"/>
              </a:ext>
            </a:extLst>
          </p:cNvPr>
          <p:cNvSpPr txBox="1"/>
          <p:nvPr/>
        </p:nvSpPr>
        <p:spPr>
          <a:xfrm>
            <a:off x="182521" y="4441926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n-lt"/>
              </a:rPr>
              <a:t>sk</a:t>
            </a:r>
            <a:r>
              <a:rPr lang="en-US" b="1" baseline="-25000" dirty="0" err="1">
                <a:solidFill>
                  <a:srgbClr val="FF0000"/>
                </a:solidFill>
                <a:latin typeface="+mn-lt"/>
              </a:rPr>
              <a:t>C</a:t>
            </a:r>
            <a:endParaRPr lang="en-US" b="1" baseline="-250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90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97531E-6 L 0.36371 0.1567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94" y="76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35625 0.0095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4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93827E-7 L 0.35625 -0.1336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-6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20988E-6 L -0.43125 -0.30555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63" y="-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C5960-45BF-BE4F-BEA3-12BC4019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consensus a hard problem?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03582-987A-FD4A-92D4-C07DC2AC4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6314" y="1657368"/>
            <a:ext cx="1190746" cy="119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2357B3-8F30-7043-A7BB-37DDB771B9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1002" y="1692552"/>
            <a:ext cx="1190746" cy="119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BCC35-699F-8F4E-9620-AB32612AD1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6314" y="3162093"/>
            <a:ext cx="1190746" cy="1190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B84AF-88D5-5C40-A906-F1A8B243B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5237" y="3292834"/>
            <a:ext cx="1190746" cy="119074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11ADBA3-CA7D-5A4B-AF08-D7EC99660781}"/>
              </a:ext>
            </a:extLst>
          </p:cNvPr>
          <p:cNvGrpSpPr/>
          <p:nvPr/>
        </p:nvGrpSpPr>
        <p:grpSpPr>
          <a:xfrm>
            <a:off x="1135568" y="1685955"/>
            <a:ext cx="1190746" cy="461665"/>
            <a:chOff x="1135568" y="1685955"/>
            <a:chExt cx="1190746" cy="46166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630DE90-5E08-C14A-BF5A-C99939FA2497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B9C3EC-1E0E-1F44-B4E8-4F74C793409E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A65714-6BE2-E443-9B7E-80C259408CC9}"/>
              </a:ext>
            </a:extLst>
          </p:cNvPr>
          <p:cNvGrpSpPr/>
          <p:nvPr/>
        </p:nvGrpSpPr>
        <p:grpSpPr>
          <a:xfrm>
            <a:off x="1083776" y="3292834"/>
            <a:ext cx="1190746" cy="461665"/>
            <a:chOff x="1135568" y="1685955"/>
            <a:chExt cx="1190746" cy="46166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5CB3B3-290F-1641-A706-E1E1DA7961C2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2177F6-EADF-EF49-9428-0655DFCD8AD7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D08FEC-4C02-F34B-A2D8-A9CAD7FC73E8}"/>
              </a:ext>
            </a:extLst>
          </p:cNvPr>
          <p:cNvGrpSpPr/>
          <p:nvPr/>
        </p:nvGrpSpPr>
        <p:grpSpPr>
          <a:xfrm flipH="1">
            <a:off x="7027514" y="1834450"/>
            <a:ext cx="1190746" cy="461665"/>
            <a:chOff x="1135568" y="1685955"/>
            <a:chExt cx="1190746" cy="46166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D3B21-DF94-E54B-B8EC-4F0F97E594D1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AB5148-0505-7B47-84AC-C86305933A2F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9DA028-1EE0-674F-B28B-1633BD821977}"/>
              </a:ext>
            </a:extLst>
          </p:cNvPr>
          <p:cNvGrpSpPr/>
          <p:nvPr/>
        </p:nvGrpSpPr>
        <p:grpSpPr>
          <a:xfrm flipH="1">
            <a:off x="7063471" y="3250513"/>
            <a:ext cx="1190746" cy="461665"/>
            <a:chOff x="1135568" y="1685955"/>
            <a:chExt cx="1190746" cy="4616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633306-3810-FD43-AD23-01AC537DDBD0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9D9FAB-3BF7-3048-A698-A56C7482D9F0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Tx4</a:t>
              </a:r>
            </a:p>
          </p:txBody>
        </p:sp>
      </p:grpSp>
      <p:sp>
        <p:nvSpPr>
          <p:cNvPr id="21" name="Cloud Callout 20">
            <a:extLst>
              <a:ext uri="{FF2B5EF4-FFF2-40B4-BE49-F238E27FC236}">
                <a16:creationId xmlns:a16="http://schemas.microsoft.com/office/drawing/2014/main" id="{DC85870C-0C9F-E746-BF99-4539175801F5}"/>
              </a:ext>
            </a:extLst>
          </p:cNvPr>
          <p:cNvSpPr/>
          <p:nvPr/>
        </p:nvSpPr>
        <p:spPr>
          <a:xfrm>
            <a:off x="2128154" y="936474"/>
            <a:ext cx="3093759" cy="612648"/>
          </a:xfrm>
          <a:prstGeom prst="cloudCallout">
            <a:avLst>
              <a:gd name="adj1" fmla="val -9750"/>
              <a:gd name="adj2" fmla="val 8823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Tx1, Tx2, Tx3, Tx4</a:t>
            </a:r>
          </a:p>
        </p:txBody>
      </p:sp>
      <p:sp>
        <p:nvSpPr>
          <p:cNvPr id="25" name="Cloud Callout 24">
            <a:extLst>
              <a:ext uri="{FF2B5EF4-FFF2-40B4-BE49-F238E27FC236}">
                <a16:creationId xmlns:a16="http://schemas.microsoft.com/office/drawing/2014/main" id="{4AC5772A-861D-1848-BFF5-2D64CAC762F8}"/>
              </a:ext>
            </a:extLst>
          </p:cNvPr>
          <p:cNvSpPr/>
          <p:nvPr/>
        </p:nvSpPr>
        <p:spPr>
          <a:xfrm>
            <a:off x="6028936" y="934267"/>
            <a:ext cx="3093759" cy="612648"/>
          </a:xfrm>
          <a:prstGeom prst="cloudCallout">
            <a:avLst>
              <a:gd name="adj1" fmla="val -21980"/>
              <a:gd name="adj2" fmla="val 10367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Tx1, Tx2, Tx3, Tx4</a:t>
            </a:r>
          </a:p>
        </p:txBody>
      </p:sp>
      <p:sp>
        <p:nvSpPr>
          <p:cNvPr id="26" name="Cloud Callout 25">
            <a:extLst>
              <a:ext uri="{FF2B5EF4-FFF2-40B4-BE49-F238E27FC236}">
                <a16:creationId xmlns:a16="http://schemas.microsoft.com/office/drawing/2014/main" id="{1B8F8905-8808-FB40-BA7B-8BE1A34DD52F}"/>
              </a:ext>
            </a:extLst>
          </p:cNvPr>
          <p:cNvSpPr/>
          <p:nvPr/>
        </p:nvSpPr>
        <p:spPr>
          <a:xfrm>
            <a:off x="6096977" y="4483580"/>
            <a:ext cx="3093759" cy="612648"/>
          </a:xfrm>
          <a:prstGeom prst="cloudCallout">
            <a:avLst>
              <a:gd name="adj1" fmla="val -29624"/>
              <a:gd name="adj2" fmla="val -8932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Tx1, Tx2, Tx3, Tx4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ADC30D-A4E5-2E41-9754-7E500EE7D1B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517060" y="2252741"/>
            <a:ext cx="2303942" cy="351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C5CE3B-E74B-4F46-98C9-6EC95AF800CC}"/>
              </a:ext>
            </a:extLst>
          </p:cNvPr>
          <p:cNvCxnSpPr/>
          <p:nvPr/>
        </p:nvCxnSpPr>
        <p:spPr>
          <a:xfrm>
            <a:off x="3573814" y="3888207"/>
            <a:ext cx="2303942" cy="351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94580D3-E9F9-9045-BB06-6D2E77B20BAE}"/>
              </a:ext>
            </a:extLst>
          </p:cNvPr>
          <p:cNvCxnSpPr>
            <a:cxnSpLocks/>
          </p:cNvCxnSpPr>
          <p:nvPr/>
        </p:nvCxnSpPr>
        <p:spPr>
          <a:xfrm>
            <a:off x="2937453" y="2830963"/>
            <a:ext cx="0" cy="2995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2DFA428-AA5E-4648-89BA-A2565454A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725" y="2815016"/>
            <a:ext cx="241300" cy="546100"/>
          </a:xfrm>
          <a:prstGeom prst="rect">
            <a:avLst/>
          </a:prstGeom>
        </p:spPr>
      </p:pic>
      <p:sp>
        <p:nvSpPr>
          <p:cNvPr id="36" name="Cloud Callout 35">
            <a:extLst>
              <a:ext uri="{FF2B5EF4-FFF2-40B4-BE49-F238E27FC236}">
                <a16:creationId xmlns:a16="http://schemas.microsoft.com/office/drawing/2014/main" id="{70EDD075-1977-7D4D-B7E5-AFF5B5EA9286}"/>
              </a:ext>
            </a:extLst>
          </p:cNvPr>
          <p:cNvSpPr/>
          <p:nvPr/>
        </p:nvSpPr>
        <p:spPr>
          <a:xfrm>
            <a:off x="2693904" y="4453850"/>
            <a:ext cx="3093759" cy="612648"/>
          </a:xfrm>
          <a:prstGeom prst="cloudCallout">
            <a:avLst>
              <a:gd name="adj1" fmla="val -29514"/>
              <a:gd name="adj2" fmla="val -9208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Tx1, Tx2, Tx3, Tx4</a:t>
            </a:r>
          </a:p>
        </p:txBody>
      </p:sp>
    </p:spTree>
    <p:extLst>
      <p:ext uri="{BB962C8B-B14F-4D97-AF65-F5344CB8AC3E}">
        <p14:creationId xmlns:p14="http://schemas.microsoft.com/office/powerpoint/2010/main" val="9957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6" grpId="0" animBg="1"/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C5960-45BF-BE4F-BEA3-12BC4019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consensus a hard problem?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03582-987A-FD4A-92D4-C07DC2AC4F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6314" y="1657368"/>
            <a:ext cx="1190746" cy="119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2357B3-8F30-7043-A7BB-37DDB771B9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1002" y="1692552"/>
            <a:ext cx="1190746" cy="119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BCC35-699F-8F4E-9620-AB32612AD1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6314" y="3162093"/>
            <a:ext cx="1190746" cy="1190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B84AF-88D5-5C40-A906-F1A8B243B8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5237" y="3292834"/>
            <a:ext cx="1190746" cy="119074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11ADBA3-CA7D-5A4B-AF08-D7EC99660781}"/>
              </a:ext>
            </a:extLst>
          </p:cNvPr>
          <p:cNvGrpSpPr/>
          <p:nvPr/>
        </p:nvGrpSpPr>
        <p:grpSpPr>
          <a:xfrm>
            <a:off x="1135568" y="1685955"/>
            <a:ext cx="1190746" cy="461665"/>
            <a:chOff x="1135568" y="1685955"/>
            <a:chExt cx="1190746" cy="46166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630DE90-5E08-C14A-BF5A-C99939FA2497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B9C3EC-1E0E-1F44-B4E8-4F74C793409E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A65714-6BE2-E443-9B7E-80C259408CC9}"/>
              </a:ext>
            </a:extLst>
          </p:cNvPr>
          <p:cNvGrpSpPr/>
          <p:nvPr/>
        </p:nvGrpSpPr>
        <p:grpSpPr>
          <a:xfrm>
            <a:off x="1083776" y="3292834"/>
            <a:ext cx="1190746" cy="461665"/>
            <a:chOff x="1135568" y="1685955"/>
            <a:chExt cx="1190746" cy="46166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5CB3B3-290F-1641-A706-E1E1DA7961C2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2177F6-EADF-EF49-9428-0655DFCD8AD7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D08FEC-4C02-F34B-A2D8-A9CAD7FC73E8}"/>
              </a:ext>
            </a:extLst>
          </p:cNvPr>
          <p:cNvGrpSpPr/>
          <p:nvPr/>
        </p:nvGrpSpPr>
        <p:grpSpPr>
          <a:xfrm flipH="1">
            <a:off x="7027514" y="1834450"/>
            <a:ext cx="1190746" cy="461665"/>
            <a:chOff x="1135568" y="1685955"/>
            <a:chExt cx="1190746" cy="46166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D3B21-DF94-E54B-B8EC-4F0F97E594D1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AB5148-0505-7B47-84AC-C86305933A2F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9DA028-1EE0-674F-B28B-1633BD821977}"/>
              </a:ext>
            </a:extLst>
          </p:cNvPr>
          <p:cNvGrpSpPr/>
          <p:nvPr/>
        </p:nvGrpSpPr>
        <p:grpSpPr>
          <a:xfrm flipH="1">
            <a:off x="7063471" y="3250513"/>
            <a:ext cx="1190746" cy="461665"/>
            <a:chOff x="1135568" y="1685955"/>
            <a:chExt cx="1190746" cy="4616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633306-3810-FD43-AD23-01AC537DDBD0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9D9FAB-3BF7-3048-A698-A56C7482D9F0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Tx4</a:t>
              </a:r>
            </a:p>
          </p:txBody>
        </p:sp>
      </p:grpSp>
      <p:sp>
        <p:nvSpPr>
          <p:cNvPr id="21" name="Cloud Callout 20">
            <a:extLst>
              <a:ext uri="{FF2B5EF4-FFF2-40B4-BE49-F238E27FC236}">
                <a16:creationId xmlns:a16="http://schemas.microsoft.com/office/drawing/2014/main" id="{DC85870C-0C9F-E746-BF99-4539175801F5}"/>
              </a:ext>
            </a:extLst>
          </p:cNvPr>
          <p:cNvSpPr/>
          <p:nvPr/>
        </p:nvSpPr>
        <p:spPr>
          <a:xfrm>
            <a:off x="2128154" y="936474"/>
            <a:ext cx="3093759" cy="612648"/>
          </a:xfrm>
          <a:prstGeom prst="cloudCallout">
            <a:avLst>
              <a:gd name="adj1" fmla="val -9750"/>
              <a:gd name="adj2" fmla="val 8823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Tx1, Tx2, Tx3, Tx4</a:t>
            </a:r>
          </a:p>
        </p:txBody>
      </p:sp>
      <p:sp>
        <p:nvSpPr>
          <p:cNvPr id="25" name="Cloud Callout 24">
            <a:extLst>
              <a:ext uri="{FF2B5EF4-FFF2-40B4-BE49-F238E27FC236}">
                <a16:creationId xmlns:a16="http://schemas.microsoft.com/office/drawing/2014/main" id="{4AC5772A-861D-1848-BFF5-2D64CAC762F8}"/>
              </a:ext>
            </a:extLst>
          </p:cNvPr>
          <p:cNvSpPr/>
          <p:nvPr/>
        </p:nvSpPr>
        <p:spPr>
          <a:xfrm>
            <a:off x="6028936" y="934267"/>
            <a:ext cx="3093759" cy="612648"/>
          </a:xfrm>
          <a:prstGeom prst="cloudCallout">
            <a:avLst>
              <a:gd name="adj1" fmla="val -21980"/>
              <a:gd name="adj2" fmla="val 10367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Tx1, Tx2, Tx3, Tx4</a:t>
            </a:r>
          </a:p>
        </p:txBody>
      </p:sp>
      <p:sp>
        <p:nvSpPr>
          <p:cNvPr id="26" name="Cloud Callout 25">
            <a:extLst>
              <a:ext uri="{FF2B5EF4-FFF2-40B4-BE49-F238E27FC236}">
                <a16:creationId xmlns:a16="http://schemas.microsoft.com/office/drawing/2014/main" id="{1B8F8905-8808-FB40-BA7B-8BE1A34DD52F}"/>
              </a:ext>
            </a:extLst>
          </p:cNvPr>
          <p:cNvSpPr/>
          <p:nvPr/>
        </p:nvSpPr>
        <p:spPr>
          <a:xfrm>
            <a:off x="6096977" y="4483580"/>
            <a:ext cx="3093759" cy="612648"/>
          </a:xfrm>
          <a:prstGeom prst="cloudCallout">
            <a:avLst>
              <a:gd name="adj1" fmla="val -29624"/>
              <a:gd name="adj2" fmla="val -8932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Tx1, Tx2, Tx3, Tx4</a:t>
            </a:r>
          </a:p>
        </p:txBody>
      </p:sp>
      <p:sp>
        <p:nvSpPr>
          <p:cNvPr id="27" name="Cloud Callout 26">
            <a:extLst>
              <a:ext uri="{FF2B5EF4-FFF2-40B4-BE49-F238E27FC236}">
                <a16:creationId xmlns:a16="http://schemas.microsoft.com/office/drawing/2014/main" id="{1B0F3CE5-8818-CF41-A217-9B53D199851A}"/>
              </a:ext>
            </a:extLst>
          </p:cNvPr>
          <p:cNvSpPr/>
          <p:nvPr/>
        </p:nvSpPr>
        <p:spPr>
          <a:xfrm>
            <a:off x="2693904" y="4453850"/>
            <a:ext cx="3093759" cy="612648"/>
          </a:xfrm>
          <a:prstGeom prst="cloudCallout">
            <a:avLst>
              <a:gd name="adj1" fmla="val -29514"/>
              <a:gd name="adj2" fmla="val -9208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Tx1, Tx2, Tx3, Tx4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ADC30D-A4E5-2E41-9754-7E500EE7D1B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517060" y="2252741"/>
            <a:ext cx="2303942" cy="351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C5CE3B-E74B-4F46-98C9-6EC95AF800CC}"/>
              </a:ext>
            </a:extLst>
          </p:cNvPr>
          <p:cNvCxnSpPr/>
          <p:nvPr/>
        </p:nvCxnSpPr>
        <p:spPr>
          <a:xfrm>
            <a:off x="3573814" y="3888207"/>
            <a:ext cx="2303942" cy="351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94580D3-E9F9-9045-BB06-6D2E77B20BAE}"/>
              </a:ext>
            </a:extLst>
          </p:cNvPr>
          <p:cNvCxnSpPr>
            <a:cxnSpLocks/>
          </p:cNvCxnSpPr>
          <p:nvPr/>
        </p:nvCxnSpPr>
        <p:spPr>
          <a:xfrm>
            <a:off x="2937453" y="2830963"/>
            <a:ext cx="0" cy="2995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2DFA428-AA5E-4648-89BA-A2565454A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725" y="2815016"/>
            <a:ext cx="241300" cy="546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2C6797-8221-F143-B6CF-1B3493E18C97}"/>
              </a:ext>
            </a:extLst>
          </p:cNvPr>
          <p:cNvSpPr txBox="1"/>
          <p:nvPr/>
        </p:nvSpPr>
        <p:spPr>
          <a:xfrm>
            <a:off x="11124" y="2071956"/>
            <a:ext cx="27657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Problems: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Network delay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Network partition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7B0540-2CC9-4C46-9607-CB5FCC580331}"/>
                  </a:ext>
                </a:extLst>
              </p:cNvPr>
              <p:cNvSpPr txBox="1"/>
              <p:nvPr/>
            </p:nvSpPr>
            <p:spPr>
              <a:xfrm>
                <a:off x="4113212" y="1881397"/>
                <a:ext cx="4363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7B0540-2CC9-4C46-9607-CB5FCC580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212" y="1881397"/>
                <a:ext cx="43633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5A55C69-C4B5-7B44-8129-E040D146D9F9}"/>
                  </a:ext>
                </a:extLst>
              </p:cNvPr>
              <p:cNvSpPr txBox="1"/>
              <p:nvPr/>
            </p:nvSpPr>
            <p:spPr>
              <a:xfrm>
                <a:off x="4097446" y="3506445"/>
                <a:ext cx="4363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5A55C69-C4B5-7B44-8129-E040D146D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446" y="3506445"/>
                <a:ext cx="43633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3EB0D42B-1399-F843-B5C1-344150024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545748" y="2806726"/>
            <a:ext cx="2721288" cy="3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0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C5960-45BF-BE4F-BEA3-12BC4019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consensus a hard problem?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03582-987A-FD4A-92D4-C07DC2AC4F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6314" y="1657368"/>
            <a:ext cx="1190746" cy="119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BCC35-699F-8F4E-9620-AB32612AD1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6314" y="3162093"/>
            <a:ext cx="1190746" cy="1190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B84AF-88D5-5C40-A906-F1A8B243B8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5237" y="3292834"/>
            <a:ext cx="1190746" cy="119074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11ADBA3-CA7D-5A4B-AF08-D7EC99660781}"/>
              </a:ext>
            </a:extLst>
          </p:cNvPr>
          <p:cNvGrpSpPr/>
          <p:nvPr/>
        </p:nvGrpSpPr>
        <p:grpSpPr>
          <a:xfrm>
            <a:off x="1135568" y="1685955"/>
            <a:ext cx="1190746" cy="461665"/>
            <a:chOff x="1135568" y="1685955"/>
            <a:chExt cx="1190746" cy="46166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630DE90-5E08-C14A-BF5A-C99939FA2497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B9C3EC-1E0E-1F44-B4E8-4F74C793409E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A65714-6BE2-E443-9B7E-80C259408CC9}"/>
              </a:ext>
            </a:extLst>
          </p:cNvPr>
          <p:cNvGrpSpPr/>
          <p:nvPr/>
        </p:nvGrpSpPr>
        <p:grpSpPr>
          <a:xfrm>
            <a:off x="1083776" y="3292834"/>
            <a:ext cx="1190746" cy="461665"/>
            <a:chOff x="1135568" y="1685955"/>
            <a:chExt cx="1190746" cy="46166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5CB3B3-290F-1641-A706-E1E1DA7961C2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2177F6-EADF-EF49-9428-0655DFCD8AD7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9DA028-1EE0-674F-B28B-1633BD821977}"/>
              </a:ext>
            </a:extLst>
          </p:cNvPr>
          <p:cNvGrpSpPr/>
          <p:nvPr/>
        </p:nvGrpSpPr>
        <p:grpSpPr>
          <a:xfrm flipH="1">
            <a:off x="7063471" y="3250513"/>
            <a:ext cx="1190746" cy="461665"/>
            <a:chOff x="1135568" y="1685955"/>
            <a:chExt cx="1190746" cy="4616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633306-3810-FD43-AD23-01AC537DDBD0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9D9FAB-3BF7-3048-A698-A56C7482D9F0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Tx4</a:t>
              </a:r>
            </a:p>
          </p:txBody>
        </p:sp>
      </p:grpSp>
      <p:sp>
        <p:nvSpPr>
          <p:cNvPr id="21" name="Cloud Callout 20">
            <a:extLst>
              <a:ext uri="{FF2B5EF4-FFF2-40B4-BE49-F238E27FC236}">
                <a16:creationId xmlns:a16="http://schemas.microsoft.com/office/drawing/2014/main" id="{DC85870C-0C9F-E746-BF99-4539175801F5}"/>
              </a:ext>
            </a:extLst>
          </p:cNvPr>
          <p:cNvSpPr/>
          <p:nvPr/>
        </p:nvSpPr>
        <p:spPr>
          <a:xfrm>
            <a:off x="2128154" y="936474"/>
            <a:ext cx="3093759" cy="612648"/>
          </a:xfrm>
          <a:prstGeom prst="cloudCallout">
            <a:avLst>
              <a:gd name="adj1" fmla="val -9750"/>
              <a:gd name="adj2" fmla="val 8823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Tx1, Tx2, Tx4</a:t>
            </a:r>
          </a:p>
        </p:txBody>
      </p:sp>
      <p:sp>
        <p:nvSpPr>
          <p:cNvPr id="26" name="Cloud Callout 25">
            <a:extLst>
              <a:ext uri="{FF2B5EF4-FFF2-40B4-BE49-F238E27FC236}">
                <a16:creationId xmlns:a16="http://schemas.microsoft.com/office/drawing/2014/main" id="{1B8F8905-8808-FB40-BA7B-8BE1A34DD52F}"/>
              </a:ext>
            </a:extLst>
          </p:cNvPr>
          <p:cNvSpPr/>
          <p:nvPr/>
        </p:nvSpPr>
        <p:spPr>
          <a:xfrm>
            <a:off x="6096977" y="4483580"/>
            <a:ext cx="3093759" cy="612648"/>
          </a:xfrm>
          <a:prstGeom prst="cloudCallout">
            <a:avLst>
              <a:gd name="adj1" fmla="val -29624"/>
              <a:gd name="adj2" fmla="val -8932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Tx1, Tx2, Tx4</a:t>
            </a:r>
          </a:p>
        </p:txBody>
      </p:sp>
      <p:sp>
        <p:nvSpPr>
          <p:cNvPr id="27" name="Cloud Callout 26">
            <a:extLst>
              <a:ext uri="{FF2B5EF4-FFF2-40B4-BE49-F238E27FC236}">
                <a16:creationId xmlns:a16="http://schemas.microsoft.com/office/drawing/2014/main" id="{1B0F3CE5-8818-CF41-A217-9B53D199851A}"/>
              </a:ext>
            </a:extLst>
          </p:cNvPr>
          <p:cNvSpPr/>
          <p:nvPr/>
        </p:nvSpPr>
        <p:spPr>
          <a:xfrm>
            <a:off x="2693904" y="4453850"/>
            <a:ext cx="3093759" cy="612648"/>
          </a:xfrm>
          <a:prstGeom prst="cloudCallout">
            <a:avLst>
              <a:gd name="adj1" fmla="val -29514"/>
              <a:gd name="adj2" fmla="val -9208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Tx1, Tx2, Tx4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C5CE3B-E74B-4F46-98C9-6EC95AF800CC}"/>
              </a:ext>
            </a:extLst>
          </p:cNvPr>
          <p:cNvCxnSpPr/>
          <p:nvPr/>
        </p:nvCxnSpPr>
        <p:spPr>
          <a:xfrm>
            <a:off x="3573814" y="3888207"/>
            <a:ext cx="2303942" cy="351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94580D3-E9F9-9045-BB06-6D2E77B20BAE}"/>
              </a:ext>
            </a:extLst>
          </p:cNvPr>
          <p:cNvCxnSpPr>
            <a:cxnSpLocks/>
          </p:cNvCxnSpPr>
          <p:nvPr/>
        </p:nvCxnSpPr>
        <p:spPr>
          <a:xfrm>
            <a:off x="2937453" y="2830963"/>
            <a:ext cx="0" cy="2995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92C6797-8221-F143-B6CF-1B3493E18C97}"/>
              </a:ext>
            </a:extLst>
          </p:cNvPr>
          <p:cNvSpPr txBox="1"/>
          <p:nvPr/>
        </p:nvSpPr>
        <p:spPr>
          <a:xfrm>
            <a:off x="12370" y="2065283"/>
            <a:ext cx="14412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Problems: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crash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malice</a:t>
            </a:r>
          </a:p>
        </p:txBody>
      </p:sp>
      <p:pic>
        <p:nvPicPr>
          <p:cNvPr id="1026" name="Picture 2" descr="Free to Use , Public Domain Devil Clip Art">
            <a:extLst>
              <a:ext uri="{FF2B5EF4-FFF2-40B4-BE49-F238E27FC236}">
                <a16:creationId xmlns:a16="http://schemas.microsoft.com/office/drawing/2014/main" id="{7054C0F2-7632-BD4B-B28D-6E0649E55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640" y="1909845"/>
            <a:ext cx="839343" cy="83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AA4A20-B874-AD48-BB3B-BF0F3CB63FA2}"/>
              </a:ext>
            </a:extLst>
          </p:cNvPr>
          <p:cNvCxnSpPr/>
          <p:nvPr/>
        </p:nvCxnSpPr>
        <p:spPr>
          <a:xfrm>
            <a:off x="3517060" y="2252741"/>
            <a:ext cx="2303942" cy="351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039391C-D67E-BE41-86FE-9971021B4025}"/>
              </a:ext>
            </a:extLst>
          </p:cNvPr>
          <p:cNvCxnSpPr>
            <a:cxnSpLocks/>
          </p:cNvCxnSpPr>
          <p:nvPr/>
        </p:nvCxnSpPr>
        <p:spPr>
          <a:xfrm>
            <a:off x="6479439" y="2848114"/>
            <a:ext cx="0" cy="43224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51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E26A69-6B3D-5144-B4A4-609EED701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044"/>
            <a:ext cx="8229600" cy="623097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blockchain computer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0007E1-8497-844E-8142-541A86901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58" y="968651"/>
            <a:ext cx="8686800" cy="2977347"/>
          </a:xfrm>
          <a:ln>
            <a:solidFill>
              <a:srgbClr val="9A000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DAPP logic is encoded in a program that runs on blockchain</a:t>
            </a:r>
          </a:p>
          <a:p>
            <a:pPr>
              <a:lnSpc>
                <a:spcPct val="130000"/>
              </a:lnSpc>
            </a:pPr>
            <a:r>
              <a:rPr lang="en-US" sz="2400" dirty="0"/>
              <a:t> Rules are enforced by a </a:t>
            </a:r>
            <a:r>
              <a:rPr lang="en-US" sz="2400" u="sng" dirty="0"/>
              <a:t>public</a:t>
            </a:r>
            <a:r>
              <a:rPr lang="en-US" sz="2400" dirty="0"/>
              <a:t> program (public source code)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400" dirty="0"/>
              <a:t>	⇒   </a:t>
            </a:r>
            <a:r>
              <a:rPr lang="en-US" sz="2400" b="1" u="sng" dirty="0"/>
              <a:t>transparency</a:t>
            </a:r>
            <a:r>
              <a:rPr lang="en-US" sz="2400" dirty="0"/>
              <a:t>:  no single trusted 3</a:t>
            </a:r>
            <a:r>
              <a:rPr lang="en-US" sz="2400" baseline="30000" dirty="0"/>
              <a:t>rd</a:t>
            </a:r>
            <a:r>
              <a:rPr lang="en-US" sz="2400" dirty="0"/>
              <a:t> party</a:t>
            </a:r>
          </a:p>
          <a:p>
            <a:pPr>
              <a:lnSpc>
                <a:spcPct val="130000"/>
              </a:lnSpc>
              <a:spcBef>
                <a:spcPts val="2800"/>
              </a:spcBef>
            </a:pPr>
            <a:r>
              <a:rPr lang="en-US" sz="2400" dirty="0"/>
              <a:t> The DAPP program is executed by parties who create new blocks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400" dirty="0"/>
              <a:t>	⇒   </a:t>
            </a:r>
            <a:r>
              <a:rPr lang="en-US" sz="2400" b="1" u="sng" dirty="0"/>
              <a:t>public verifiability</a:t>
            </a:r>
            <a:r>
              <a:rPr lang="en-US" sz="2400" dirty="0"/>
              <a:t>:  everyone can verify state transitions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5C420A-1A75-4E47-9BA0-3F6AC881EEA7}"/>
              </a:ext>
            </a:extLst>
          </p:cNvPr>
          <p:cNvSpPr/>
          <p:nvPr/>
        </p:nvSpPr>
        <p:spPr>
          <a:xfrm>
            <a:off x="2257063" y="4647478"/>
            <a:ext cx="6227179" cy="359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consensus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83662-25D9-F44E-9E71-9BB8FCF3E9D7}"/>
              </a:ext>
            </a:extLst>
          </p:cNvPr>
          <p:cNvSpPr/>
          <p:nvPr/>
        </p:nvSpPr>
        <p:spPr>
          <a:xfrm>
            <a:off x="2257062" y="4140124"/>
            <a:ext cx="6227179" cy="359528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layer</a:t>
            </a:r>
          </a:p>
        </p:txBody>
      </p:sp>
    </p:spTree>
    <p:extLst>
      <p:ext uri="{BB962C8B-B14F-4D97-AF65-F5344CB8AC3E}">
        <p14:creationId xmlns:p14="http://schemas.microsoft.com/office/powerpoint/2010/main" val="102612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31A3B-A97D-634E-9936-C142B5CD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Decentralized applications (DAPPS)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3CE5F3-A6F7-C44E-9CFA-D6E385ABE969}"/>
              </a:ext>
            </a:extLst>
          </p:cNvPr>
          <p:cNvSpPr/>
          <p:nvPr/>
        </p:nvSpPr>
        <p:spPr>
          <a:xfrm>
            <a:off x="2257063" y="4520870"/>
            <a:ext cx="6227179" cy="4977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consensus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77603-64B5-6B47-9E6A-F54039EA829B}"/>
              </a:ext>
            </a:extLst>
          </p:cNvPr>
          <p:cNvSpPr/>
          <p:nvPr/>
        </p:nvSpPr>
        <p:spPr>
          <a:xfrm>
            <a:off x="2257062" y="3897766"/>
            <a:ext cx="6227179" cy="49771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blockchain computer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79DDF7-C62C-FE42-B6DB-DE55F75FB9D9}"/>
              </a:ext>
            </a:extLst>
          </p:cNvPr>
          <p:cNvSpPr/>
          <p:nvPr/>
        </p:nvSpPr>
        <p:spPr>
          <a:xfrm>
            <a:off x="2257061" y="3290439"/>
            <a:ext cx="6227179" cy="4977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applications</a:t>
            </a:r>
            <a:r>
              <a:rPr lang="en-US" dirty="0"/>
              <a:t>   (DAPPs, smart contracts)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F26C0-E9B5-1240-9654-CE81FE2F759F}"/>
              </a:ext>
            </a:extLst>
          </p:cNvPr>
          <p:cNvSpPr txBox="1"/>
          <p:nvPr/>
        </p:nvSpPr>
        <p:spPr>
          <a:xfrm>
            <a:off x="2008569" y="1374337"/>
            <a:ext cx="1851050" cy="12003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9A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Run on </a:t>
            </a:r>
            <a:br>
              <a:rPr lang="en-US" dirty="0"/>
            </a:br>
            <a:r>
              <a:rPr lang="en-US" dirty="0"/>
              <a:t>blockchain</a:t>
            </a:r>
          </a:p>
          <a:p>
            <a:pPr algn="ctr"/>
            <a:r>
              <a:rPr lang="en-US" dirty="0"/>
              <a:t>computer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3A8B99-9568-F041-84C3-47E6F3D8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252" y="1354600"/>
            <a:ext cx="4642736" cy="12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36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31A3B-A97D-634E-9936-C142B5CD7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255"/>
            <a:ext cx="8229600" cy="623097"/>
          </a:xfrm>
        </p:spPr>
        <p:txBody>
          <a:bodyPr>
            <a:noAutofit/>
          </a:bodyPr>
          <a:lstStyle/>
          <a:p>
            <a:r>
              <a:rPr lang="en-US" sz="4000" dirty="0"/>
              <a:t>Common DAPP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3CE5F3-A6F7-C44E-9CFA-D6E385ABE969}"/>
              </a:ext>
            </a:extLst>
          </p:cNvPr>
          <p:cNvSpPr/>
          <p:nvPr/>
        </p:nvSpPr>
        <p:spPr>
          <a:xfrm>
            <a:off x="526026" y="4452044"/>
            <a:ext cx="6612192" cy="4977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consensus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77603-64B5-6B47-9E6A-F54039EA829B}"/>
              </a:ext>
            </a:extLst>
          </p:cNvPr>
          <p:cNvSpPr/>
          <p:nvPr/>
        </p:nvSpPr>
        <p:spPr>
          <a:xfrm>
            <a:off x="314632" y="3018503"/>
            <a:ext cx="6980903" cy="134701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/>
              <a:t>blockchain computer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B0B2D-1911-6143-8CA4-D72B0363EF53}"/>
              </a:ext>
            </a:extLst>
          </p:cNvPr>
          <p:cNvSpPr/>
          <p:nvPr/>
        </p:nvSpPr>
        <p:spPr>
          <a:xfrm>
            <a:off x="2966622" y="3194301"/>
            <a:ext cx="2006338" cy="4977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DAPP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A75454-6028-C140-A1D0-90ADF0D60308}"/>
              </a:ext>
            </a:extLst>
          </p:cNvPr>
          <p:cNvSpPr/>
          <p:nvPr/>
        </p:nvSpPr>
        <p:spPr>
          <a:xfrm>
            <a:off x="5174210" y="3194301"/>
            <a:ext cx="2006338" cy="4977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DAPP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C09E51-CBA8-2045-A091-A3B0541AEF67}"/>
              </a:ext>
            </a:extLst>
          </p:cNvPr>
          <p:cNvSpPr/>
          <p:nvPr/>
        </p:nvSpPr>
        <p:spPr>
          <a:xfrm>
            <a:off x="760229" y="3194301"/>
            <a:ext cx="2006338" cy="4977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DAPP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898AD-1A28-F645-BC33-8CF155D3D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509" y="1093272"/>
            <a:ext cx="1015451" cy="8488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C5CC2A-9FA7-C24A-B780-4DFBBDBB1AC6}"/>
              </a:ext>
            </a:extLst>
          </p:cNvPr>
          <p:cNvSpPr txBox="1"/>
          <p:nvPr/>
        </p:nvSpPr>
        <p:spPr>
          <a:xfrm>
            <a:off x="7380602" y="1885726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end user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EA886-172D-514F-938B-A915DBD08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356" y="1364315"/>
            <a:ext cx="2649794" cy="12576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5D3A2F-BEF3-424C-9FFD-F5555029CB62}"/>
              </a:ext>
            </a:extLst>
          </p:cNvPr>
          <p:cNvSpPr txBox="1"/>
          <p:nvPr/>
        </p:nvSpPr>
        <p:spPr>
          <a:xfrm>
            <a:off x="989177" y="1018018"/>
            <a:ext cx="4206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layer: user facing servers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F6C5D4-C313-BE43-A8A2-FEAAD2B729D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354585" y="1517699"/>
            <a:ext cx="3176924" cy="35043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204E07-AE6D-4B4E-9CA0-1DE225259B5B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763398" y="2249884"/>
            <a:ext cx="958366" cy="944417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4B4222B5-4BDC-0644-A007-7DE09C58B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963" y="1453531"/>
            <a:ext cx="815463" cy="86439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0F1347-FDA4-734F-931D-6A82E3A0D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88" y="3797934"/>
            <a:ext cx="435533" cy="4616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97D88F7-A444-2544-A996-C9AD8790B2C1}"/>
              </a:ext>
            </a:extLst>
          </p:cNvPr>
          <p:cNvSpPr txBox="1"/>
          <p:nvPr/>
        </p:nvSpPr>
        <p:spPr>
          <a:xfrm>
            <a:off x="1313642" y="3720675"/>
            <a:ext cx="1274708" cy="690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+mn-lt"/>
              </a:rPr>
              <a:t>on-chain</a:t>
            </a:r>
            <a:br>
              <a:rPr lang="en-US" dirty="0">
                <a:solidFill>
                  <a:schemeClr val="bg1"/>
                </a:solidFill>
                <a:latin typeface="+mn-lt"/>
              </a:rPr>
            </a:br>
            <a:r>
              <a:rPr lang="en-US" dirty="0">
                <a:solidFill>
                  <a:schemeClr val="bg1"/>
                </a:solidFill>
                <a:latin typeface="+mn-lt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1476351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CAB59C-F3D8-A246-83E6-F22EA5A06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39" y="0"/>
            <a:ext cx="8794922" cy="51435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BD0F316-BC5F-334B-A4C2-5DCD86BED66C}"/>
              </a:ext>
            </a:extLst>
          </p:cNvPr>
          <p:cNvSpPr/>
          <p:nvPr/>
        </p:nvSpPr>
        <p:spPr>
          <a:xfrm>
            <a:off x="7091090" y="2893672"/>
            <a:ext cx="1238491" cy="451412"/>
          </a:xfrm>
          <a:prstGeom prst="ellipse">
            <a:avLst/>
          </a:prstGeom>
          <a:noFill/>
          <a:ln w="76200">
            <a:solidFill>
              <a:srgbClr val="AD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E0983AF-753E-8A49-B87C-A8D071751F12}"/>
              </a:ext>
            </a:extLst>
          </p:cNvPr>
          <p:cNvSpPr/>
          <p:nvPr/>
        </p:nvSpPr>
        <p:spPr>
          <a:xfrm>
            <a:off x="1691834" y="2164466"/>
            <a:ext cx="1238491" cy="407284"/>
          </a:xfrm>
          <a:prstGeom prst="ellipse">
            <a:avLst/>
          </a:prstGeom>
          <a:noFill/>
          <a:ln w="76200">
            <a:solidFill>
              <a:srgbClr val="AD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4DFD17-9426-B141-BF40-83F7AD4E697A}"/>
              </a:ext>
            </a:extLst>
          </p:cNvPr>
          <p:cNvSpPr/>
          <p:nvPr/>
        </p:nvSpPr>
        <p:spPr>
          <a:xfrm>
            <a:off x="6562845" y="615388"/>
            <a:ext cx="798653" cy="451412"/>
          </a:xfrm>
          <a:prstGeom prst="ellipse">
            <a:avLst/>
          </a:prstGeom>
          <a:noFill/>
          <a:ln w="76200">
            <a:solidFill>
              <a:srgbClr val="AD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E6B39F-BAAA-D745-802C-F8309F54DFCC}"/>
              </a:ext>
            </a:extLst>
          </p:cNvPr>
          <p:cNvSpPr txBox="1"/>
          <p:nvPr/>
        </p:nvSpPr>
        <p:spPr>
          <a:xfrm>
            <a:off x="3043376" y="4801659"/>
            <a:ext cx="274145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[source:  the Block Genesis]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347B1C-A48F-554E-9BF9-01CEEC5DDAB2}"/>
              </a:ext>
            </a:extLst>
          </p:cNvPr>
          <p:cNvSpPr/>
          <p:nvPr/>
        </p:nvSpPr>
        <p:spPr>
          <a:xfrm>
            <a:off x="174539" y="2893672"/>
            <a:ext cx="1723709" cy="451412"/>
          </a:xfrm>
          <a:prstGeom prst="ellipse">
            <a:avLst/>
          </a:prstGeom>
          <a:noFill/>
          <a:ln w="76200">
            <a:solidFill>
              <a:srgbClr val="AD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3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D3C21C-D8D6-2B45-9122-5696896D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lots of experiments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BBC98-C783-6B4C-8840-BD231C320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4" y="1203442"/>
            <a:ext cx="7489371" cy="3540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038F0F-837D-424B-B760-356080DB45A9}"/>
              </a:ext>
            </a:extLst>
          </p:cNvPr>
          <p:cNvSpPr txBox="1"/>
          <p:nvPr/>
        </p:nvSpPr>
        <p:spPr>
          <a:xfrm>
            <a:off x="7173686" y="921198"/>
            <a:ext cx="791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u="sng" dirty="0">
                <a:latin typeface="+mn-lt"/>
              </a:rPr>
              <a:t>locked</a:t>
            </a:r>
          </a:p>
        </p:txBody>
      </p:sp>
    </p:spTree>
    <p:extLst>
      <p:ext uri="{BB962C8B-B14F-4D97-AF65-F5344CB8AC3E}">
        <p14:creationId xmlns:p14="http://schemas.microsoft.com/office/powerpoint/2010/main" val="769186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17D1-0C05-0643-85B5-AF255071C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blockchain?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7F14C849-78B2-7A44-81F8-01CC63047969}"/>
              </a:ext>
            </a:extLst>
          </p:cNvPr>
          <p:cNvSpPr txBox="1">
            <a:spLocks/>
          </p:cNvSpPr>
          <p:nvPr/>
        </p:nvSpPr>
        <p:spPr bwMode="auto">
          <a:xfrm>
            <a:off x="878515" y="1211573"/>
            <a:ext cx="7386970" cy="170464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Abstract answer:   a blockchain provides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coordination between many parties,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when there is no single trusted party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3919D-6B91-4749-9501-455B2FF16EF0}"/>
              </a:ext>
            </a:extLst>
          </p:cNvPr>
          <p:cNvSpPr txBox="1"/>
          <p:nvPr/>
        </p:nvSpPr>
        <p:spPr>
          <a:xfrm>
            <a:off x="1325662" y="3367768"/>
            <a:ext cx="6492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if trusted party exists  ⇒   no need for a blockchain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91A62-2C39-DF4C-808A-185EC7401C47}"/>
              </a:ext>
            </a:extLst>
          </p:cNvPr>
          <p:cNvSpPr txBox="1"/>
          <p:nvPr/>
        </p:nvSpPr>
        <p:spPr>
          <a:xfrm>
            <a:off x="1803450" y="4280981"/>
            <a:ext cx="546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[financial systems:  often no trusted party]</a:t>
            </a:r>
          </a:p>
        </p:txBody>
      </p:sp>
    </p:spTree>
    <p:extLst>
      <p:ext uri="{BB962C8B-B14F-4D97-AF65-F5344CB8AC3E}">
        <p14:creationId xmlns:p14="http://schemas.microsoft.com/office/powerpoint/2010/main" val="70121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B9FFE-E238-7346-B806-24AA16B5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course</a:t>
            </a:r>
          </a:p>
        </p:txBody>
      </p:sp>
      <p:pic>
        <p:nvPicPr>
          <p:cNvPr id="1026" name="Picture 2" descr="The Three-Legged Stool - Fire Rescue Magazine">
            <a:extLst>
              <a:ext uri="{FF2B5EF4-FFF2-40B4-BE49-F238E27FC236}">
                <a16:creationId xmlns:a16="http://schemas.microsoft.com/office/drawing/2014/main" id="{1EB206AB-FE38-AC45-B73F-09EAA6816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818" y="1321626"/>
            <a:ext cx="4316819" cy="282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A09DC5-A7C1-DF40-8F9D-AA9E93DA76B1}"/>
              </a:ext>
            </a:extLst>
          </p:cNvPr>
          <p:cNvSpPr txBox="1"/>
          <p:nvPr/>
        </p:nvSpPr>
        <p:spPr>
          <a:xfrm>
            <a:off x="1222745" y="3827721"/>
            <a:ext cx="1868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Cryptography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2123E-0A62-D549-9D01-8BA0BE8B52CD}"/>
              </a:ext>
            </a:extLst>
          </p:cNvPr>
          <p:cNvSpPr txBox="1"/>
          <p:nvPr/>
        </p:nvSpPr>
        <p:spPr>
          <a:xfrm>
            <a:off x="5413150" y="3827720"/>
            <a:ext cx="2636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Distributed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55DB9C-4346-364B-9967-6EEF5DE0D763}"/>
              </a:ext>
            </a:extLst>
          </p:cNvPr>
          <p:cNvSpPr txBox="1"/>
          <p:nvPr/>
        </p:nvSpPr>
        <p:spPr>
          <a:xfrm>
            <a:off x="3434244" y="4289385"/>
            <a:ext cx="1509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Economics</a:t>
            </a:r>
          </a:p>
        </p:txBody>
      </p:sp>
    </p:spTree>
    <p:extLst>
      <p:ext uri="{BB962C8B-B14F-4D97-AF65-F5344CB8AC3E}">
        <p14:creationId xmlns:p14="http://schemas.microsoft.com/office/powerpoint/2010/main" val="156687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8591-4F3E-874E-ABD3-1D031A1D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333C9-73DA-4545-98C2-872197F6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5088"/>
            <a:ext cx="8229600" cy="406309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starting point:  Bitcoin mechanics</a:t>
            </a:r>
          </a:p>
          <a:p>
            <a:pPr marL="514350" indent="-514350">
              <a:spcBef>
                <a:spcPts val="1272"/>
              </a:spcBef>
              <a:buFont typeface="+mj-lt"/>
              <a:buAutoNum type="arabicPeriod"/>
            </a:pPr>
            <a:r>
              <a:rPr lang="en-US" sz="2400" dirty="0"/>
              <a:t>Consensus protocols</a:t>
            </a:r>
          </a:p>
          <a:p>
            <a:pPr marL="514350" indent="-514350">
              <a:spcBef>
                <a:spcPts val="1272"/>
              </a:spcBef>
              <a:buFont typeface="+mj-lt"/>
              <a:buAutoNum type="arabicPeriod"/>
            </a:pPr>
            <a:r>
              <a:rPr lang="en-US" sz="2400" dirty="0"/>
              <a:t>Ethereum and decentralized applications</a:t>
            </a:r>
          </a:p>
          <a:p>
            <a:pPr marL="514350" indent="-514350">
              <a:spcBef>
                <a:spcPts val="1272"/>
              </a:spcBef>
              <a:buFont typeface="+mj-lt"/>
              <a:buAutoNum type="arabicPeriod"/>
            </a:pPr>
            <a:r>
              <a:rPr lang="en-US" sz="2400" dirty="0"/>
              <a:t>Economics of decentralized applications</a:t>
            </a:r>
          </a:p>
          <a:p>
            <a:pPr marL="514350" indent="-514350">
              <a:spcBef>
                <a:spcPts val="1272"/>
              </a:spcBef>
              <a:buFont typeface="+mj-lt"/>
              <a:buAutoNum type="arabicPeriod"/>
            </a:pPr>
            <a:r>
              <a:rPr lang="en-US" sz="2400" dirty="0"/>
              <a:t>Scaling the blockchain:   10K Tx/sec</a:t>
            </a:r>
          </a:p>
          <a:p>
            <a:pPr marL="514350" indent="-514350">
              <a:spcBef>
                <a:spcPts val="1272"/>
              </a:spcBef>
              <a:buFont typeface="+mj-lt"/>
              <a:buAutoNum type="arabicPeriod"/>
            </a:pPr>
            <a:r>
              <a:rPr lang="en-US" sz="2400" dirty="0"/>
              <a:t>Private transactions on a public blockchain</a:t>
            </a:r>
            <a:br>
              <a:rPr lang="en-US" sz="2400" dirty="0"/>
            </a:br>
            <a:r>
              <a:rPr lang="en-US" sz="2400" dirty="0"/>
              <a:t>				(SNARKs and zero knowledge proofs)</a:t>
            </a:r>
          </a:p>
          <a:p>
            <a:pPr marL="514350" indent="-514350">
              <a:spcBef>
                <a:spcPts val="1272"/>
              </a:spcBef>
              <a:buFont typeface="+mj-lt"/>
              <a:buAutoNum type="arabicPeriod"/>
            </a:pPr>
            <a:r>
              <a:rPr lang="en-US" sz="2400" dirty="0"/>
              <a:t>Interoperability among chains:  bridges and wrapped coins</a:t>
            </a:r>
          </a:p>
        </p:txBody>
      </p:sp>
    </p:spTree>
    <p:extLst>
      <p:ext uri="{BB962C8B-B14F-4D97-AF65-F5344CB8AC3E}">
        <p14:creationId xmlns:p14="http://schemas.microsoft.com/office/powerpoint/2010/main" val="358316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4C8E-99EF-704A-A0E1-A044A866C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8A367-BDF6-0848-903B-0BF305DB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601740" cy="38184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cs251.stanford.edu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Three homework problems, four projects, final exam(?)</a:t>
            </a:r>
          </a:p>
          <a:p>
            <a:r>
              <a:rPr lang="en-US" dirty="0"/>
              <a:t>Optional weekly sections on Friday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Please tell us how we can improve …</a:t>
            </a:r>
            <a:br>
              <a:rPr lang="en-US" dirty="0"/>
            </a:br>
            <a:r>
              <a:rPr lang="en-US" dirty="0"/>
              <a:t>Don’t wait until the end of the quarter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6DBC71-39CE-E442-B064-5F3CFD5DE99B}"/>
              </a:ext>
            </a:extLst>
          </p:cNvPr>
          <p:cNvSpPr/>
          <p:nvPr/>
        </p:nvSpPr>
        <p:spPr>
          <a:xfrm>
            <a:off x="584791" y="3593805"/>
            <a:ext cx="8229600" cy="131843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1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672A12C-ECAE-284C-9231-7574F42CF8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39D39-07D0-E740-A7E6-A6BCA166B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get started …</a:t>
            </a:r>
          </a:p>
        </p:txBody>
      </p:sp>
    </p:spTree>
    <p:extLst>
      <p:ext uri="{BB962C8B-B14F-4D97-AF65-F5344CB8AC3E}">
        <p14:creationId xmlns:p14="http://schemas.microsoft.com/office/powerpoint/2010/main" val="479183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38A53-46F9-9C46-A1CF-62A2A444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Cryptography </a:t>
            </a:r>
            <a:r>
              <a:rPr lang="en-US" dirty="0"/>
              <a:t>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A8604A-32B4-FC44-8A72-1F289E1CD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2095942"/>
              </a:xfrm>
            </p:spPr>
            <p:txBody>
              <a:bodyPr/>
              <a:lstStyle/>
              <a:p>
                <a:pPr marL="514350" indent="-514350">
                  <a:buAutoNum type="arabicParenBoth"/>
                </a:pPr>
                <a:r>
                  <a:rPr lang="en-US" dirty="0"/>
                  <a:t>cryptographic hash functions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 efficiently computable function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⇾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|≫|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A8604A-32B4-FC44-8A72-1F289E1CD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2095942"/>
              </a:xfrm>
              <a:blipFill>
                <a:blip r:embed="rId2"/>
                <a:stretch>
                  <a:fillRect l="-1698" t="-3636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3AEF9B8-7CC7-1E48-8C4D-BEC0DE5BAEB8}"/>
              </a:ext>
            </a:extLst>
          </p:cNvPr>
          <p:cNvGrpSpPr/>
          <p:nvPr/>
        </p:nvGrpSpPr>
        <p:grpSpPr>
          <a:xfrm>
            <a:off x="287079" y="3306426"/>
            <a:ext cx="8631846" cy="1154783"/>
            <a:chOff x="287079" y="3306426"/>
            <a:chExt cx="8631846" cy="11547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433A8A-50A8-0947-A203-0AA75D9041FE}"/>
                </a:ext>
              </a:extLst>
            </p:cNvPr>
            <p:cNvSpPr/>
            <p:nvPr/>
          </p:nvSpPr>
          <p:spPr>
            <a:xfrm>
              <a:off x="287079" y="3976577"/>
              <a:ext cx="3242930" cy="467832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megabytes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46C0271C-7730-CE40-B3DB-1B6B4D156243}"/>
                </a:ext>
              </a:extLst>
            </p:cNvPr>
            <p:cNvSpPr/>
            <p:nvPr/>
          </p:nvSpPr>
          <p:spPr>
            <a:xfrm>
              <a:off x="3742661" y="3976577"/>
              <a:ext cx="978408" cy="4846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635805-1FD6-0947-BC69-7DD7C0FAB982}"/>
                </a:ext>
              </a:extLst>
            </p:cNvPr>
            <p:cNvSpPr/>
            <p:nvPr/>
          </p:nvSpPr>
          <p:spPr>
            <a:xfrm>
              <a:off x="4933721" y="3993377"/>
              <a:ext cx="1530874" cy="467832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hash value</a:t>
              </a:r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63EBBD36-F7A0-C943-B917-733AFB9CD44B}"/>
                </a:ext>
              </a:extLst>
            </p:cNvPr>
            <p:cNvSpPr/>
            <p:nvPr/>
          </p:nvSpPr>
          <p:spPr>
            <a:xfrm rot="16200000">
              <a:off x="5601597" y="3080351"/>
              <a:ext cx="195121" cy="153087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4887B4-F55A-2E4B-B91C-DA76B5BD777C}"/>
                </a:ext>
              </a:extLst>
            </p:cNvPr>
            <p:cNvSpPr txBox="1"/>
            <p:nvPr/>
          </p:nvSpPr>
          <p:spPr>
            <a:xfrm>
              <a:off x="5079500" y="3306426"/>
              <a:ext cx="1239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32 bytes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3AC30CA-D737-584C-A721-68AB4C25455B}"/>
                    </a:ext>
                  </a:extLst>
                </p:cNvPr>
                <p:cNvSpPr txBox="1"/>
                <p:nvPr/>
              </p:nvSpPr>
              <p:spPr>
                <a:xfrm>
                  <a:off x="6920429" y="3987210"/>
                  <a:ext cx="1998496" cy="465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256</m:t>
                            </m:r>
                          </m:sup>
                        </m:sSup>
                      </m:oMath>
                    </m:oMathPara>
                  </a14:m>
                  <a:endParaRPr lang="en-US" baseline="300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3AC30CA-D737-584C-A721-68AB4C254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0429" y="3987210"/>
                  <a:ext cx="1998496" cy="465833"/>
                </a:xfrm>
                <a:prstGeom prst="rect">
                  <a:avLst/>
                </a:prstGeom>
                <a:blipFill>
                  <a:blip r:embed="rId3"/>
                  <a:stretch>
                    <a:fillRect b="-2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8247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1755C-5ABF-1D42-AB30-F8B36790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Collision resistance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EE1B80-88CC-624B-95EB-DF39483FB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284" y="1200150"/>
                <a:ext cx="8846288" cy="39433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u="sng" dirty="0"/>
                  <a:t>Def</a:t>
                </a:r>
                <a:r>
                  <a:rPr lang="en-US" sz="2400" dirty="0"/>
                  <a:t>:   a </a:t>
                </a:r>
                <a:r>
                  <a:rPr lang="en-US" sz="2400" b="1" u="sng" dirty="0"/>
                  <a:t>collision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⇾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is pair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 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|≫|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    </m:t>
                    </m:r>
                  </m:oMath>
                </a14:m>
                <a:r>
                  <a:rPr lang="en-US" sz="2400" dirty="0"/>
                  <a:t>implies that </a:t>
                </a:r>
                <a:r>
                  <a:rPr lang="en-US" sz="2400" u="sng" dirty="0"/>
                  <a:t>many</a:t>
                </a:r>
                <a:r>
                  <a:rPr lang="en-US" sz="2400" dirty="0"/>
                  <a:t> collisions exist</a:t>
                </a:r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>
                  <a:buNone/>
                  <a:tabLst>
                    <a:tab pos="676275" algn="l"/>
                  </a:tabLst>
                </a:pPr>
                <a:r>
                  <a:rPr lang="en-US" sz="2400" b="1" u="sng" dirty="0"/>
                  <a:t>Def</a:t>
                </a:r>
                <a:r>
                  <a:rPr lang="en-US" sz="2400" b="1" dirty="0"/>
                  <a:t>:	</a:t>
                </a:r>
                <a:r>
                  <a:rPr lang="en-US" sz="2400" dirty="0"/>
                  <a:t>a function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⇾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 is </a:t>
                </a:r>
                <a:r>
                  <a:rPr lang="en-US" sz="2400" b="1" u="sng" dirty="0"/>
                  <a:t>collision resistant</a:t>
                </a:r>
                <a:r>
                  <a:rPr lang="en-US" sz="2400" dirty="0"/>
                  <a:t> if it is “hard” to find 	even a single collision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    (we say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is a CRHF)</a:t>
                </a:r>
              </a:p>
              <a:p>
                <a:pPr marL="0" indent="0">
                  <a:spcBef>
                    <a:spcPts val="2376"/>
                  </a:spcBef>
                  <a:buNone/>
                </a:pPr>
                <a:r>
                  <a:rPr lang="en-US" sz="2400" dirty="0"/>
                  <a:t>Example:    </a:t>
                </a:r>
                <a:r>
                  <a:rPr lang="en-US" sz="2400" b="1" dirty="0"/>
                  <a:t>SHA256</a:t>
                </a:r>
                <a:r>
                  <a:rPr lang="en-US" sz="2400" dirty="0"/>
                  <a:t>:   </a:t>
                </a:r>
                <a:r>
                  <a:rPr lang="en-US" sz="3200" dirty="0"/>
                  <a:t>{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: </a:t>
                </a:r>
                <a:r>
                  <a:rPr lang="en-US" sz="2400" dirty="0" err="1"/>
                  <a:t>len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)&lt;2</a:t>
                </a:r>
                <a:r>
                  <a:rPr lang="en-US" sz="2400" baseline="30000" dirty="0"/>
                  <a:t>64</a:t>
                </a:r>
                <a:r>
                  <a:rPr lang="en-US" sz="2400" dirty="0"/>
                  <a:t> bytes</a:t>
                </a:r>
                <a:r>
                  <a:rPr lang="en-US" sz="3200" dirty="0"/>
                  <a:t>}</a:t>
                </a:r>
                <a:r>
                  <a:rPr lang="en-US" sz="2400" dirty="0"/>
                  <a:t> ⇾ {0,1}</a:t>
                </a:r>
                <a:r>
                  <a:rPr lang="en-US" sz="2400" baseline="30000" dirty="0"/>
                  <a:t>256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EE1B80-88CC-624B-95EB-DF39483FB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284" y="1200150"/>
                <a:ext cx="8846288" cy="3943349"/>
              </a:xfrm>
              <a:blipFill>
                <a:blip r:embed="rId2"/>
                <a:stretch>
                  <a:fillRect l="-1004" t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9324D92-C7E7-C142-A7CE-AD457C46572F}"/>
              </a:ext>
            </a:extLst>
          </p:cNvPr>
          <p:cNvSpPr/>
          <p:nvPr/>
        </p:nvSpPr>
        <p:spPr>
          <a:xfrm>
            <a:off x="7081284" y="1073887"/>
            <a:ext cx="1935127" cy="68048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EBDFE2-6CC3-E345-B156-44BAA9CF3D45}"/>
              </a:ext>
            </a:extLst>
          </p:cNvPr>
          <p:cNvGrpSpPr/>
          <p:nvPr/>
        </p:nvGrpSpPr>
        <p:grpSpPr>
          <a:xfrm>
            <a:off x="6836229" y="4681834"/>
            <a:ext cx="2307771" cy="461666"/>
            <a:chOff x="6836229" y="4681834"/>
            <a:chExt cx="2307771" cy="4616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B80125-06C7-C74C-A9A5-451452EE5187}"/>
                </a:ext>
              </a:extLst>
            </p:cNvPr>
            <p:cNvSpPr txBox="1"/>
            <p:nvPr/>
          </p:nvSpPr>
          <p:spPr>
            <a:xfrm>
              <a:off x="6996296" y="4681834"/>
              <a:ext cx="2147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details in CS255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EF05A8-0438-F84A-9026-58253C000BC3}"/>
                </a:ext>
              </a:extLst>
            </p:cNvPr>
            <p:cNvSpPr/>
            <p:nvPr/>
          </p:nvSpPr>
          <p:spPr>
            <a:xfrm>
              <a:off x="6836229" y="4681834"/>
              <a:ext cx="2307771" cy="461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100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E1813-C77D-A84C-B78F-7ABF2006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Application:  committing to data on a blockchain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90F55-42B5-0749-A18A-E9D1E5CB37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686800" cy="39433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Alice has a large file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     She posts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       </m:t>
                    </m:r>
                  </m:oMath>
                </a14:m>
                <a:r>
                  <a:rPr lang="en-US" sz="2000" dirty="0"/>
                  <a:t>(32 bytes)</a:t>
                </a:r>
              </a:p>
              <a:p>
                <a:pPr marL="0" indent="0">
                  <a:spcBef>
                    <a:spcPts val="1824"/>
                  </a:spcBef>
                  <a:buNone/>
                </a:pPr>
                <a:r>
                  <a:rPr lang="en-US" sz="2400" dirty="0"/>
                  <a:t>Bob reads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.      Later he learns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2400" dirty="0"/>
                  <a:t> 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’)=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is a CRHF    ⇒    Bob is convinced that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				(otherwise,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2400" dirty="0"/>
                  <a:t>  are a collision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We say that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/>
                  <a:t>binding commitment </a:t>
                </a:r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dirty="0"/>
              </a:p>
              <a:p>
                <a:pPr marL="0" indent="0">
                  <a:spcBef>
                    <a:spcPts val="2376"/>
                  </a:spcBef>
                  <a:buNone/>
                </a:pPr>
                <a:r>
                  <a:rPr lang="en-US" sz="2400" dirty="0"/>
                  <a:t>			(note:  not hiding,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may leak information about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90F55-42B5-0749-A18A-E9D1E5CB37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686800" cy="3943349"/>
              </a:xfrm>
              <a:blipFill>
                <a:blip r:embed="rId3"/>
                <a:stretch>
                  <a:fillRect l="-1170" t="-962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252AA15-370B-DD42-A6B6-BD2D23E85A71}"/>
              </a:ext>
            </a:extLst>
          </p:cNvPr>
          <p:cNvSpPr/>
          <p:nvPr/>
        </p:nvSpPr>
        <p:spPr>
          <a:xfrm>
            <a:off x="244549" y="2571750"/>
            <a:ext cx="8803758" cy="116027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8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B09E6-267A-B640-A0AE-FDD91035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Committing to a list    </a:t>
            </a:r>
            <a:r>
              <a:rPr lang="en-US" sz="2200" dirty="0"/>
              <a:t>(of transactions)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96C5E8-E99C-1C4C-9265-4368BA0109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447" y="1200150"/>
                <a:ext cx="8867553" cy="39433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Alice has 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…,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baseline="-25000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spcBef>
                    <a:spcPts val="2424"/>
                  </a:spcBef>
                  <a:buNone/>
                </a:pPr>
                <a:r>
                  <a:rPr lang="en-US" sz="2400" dirty="0"/>
                  <a:t>Goal:   </a:t>
                </a:r>
              </a:p>
              <a:p>
                <a:pPr marL="349250" indent="-349250">
                  <a:spcBef>
                    <a:spcPts val="1200"/>
                  </a:spcBef>
                  <a:buNone/>
                </a:pPr>
                <a:r>
                  <a:rPr lang="en-US" sz="2400" dirty="0"/>
                  <a:t>-	Alice posts a </a:t>
                </a:r>
                <a:r>
                  <a:rPr lang="en-US" sz="2400" u="sng" dirty="0"/>
                  <a:t>short</a:t>
                </a:r>
                <a:r>
                  <a:rPr lang="en-US" sz="2400" dirty="0"/>
                  <a:t> binding commitment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, 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commit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200"/>
                  </a:spcBef>
                  <a:buFontTx/>
                  <a:buChar char="-"/>
                </a:pPr>
                <a:r>
                  <a:rPr lang="en-US" sz="2400" dirty="0"/>
                  <a:t>Bob reads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.      Given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 baseline="-25000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sz="2400" i="0" dirty="0" err="1" smtClean="0">
                            <a:latin typeface="Cambria Math" panose="02040503050406030204" pitchFamily="18" charset="0"/>
                          </a:rPr>
                          <m:t>proof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/>
                  <a:t>   can check that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baseline="-25000" dirty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sz="2400" dirty="0"/>
                  <a:t>			Bob runs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erify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 baseline="-25000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/>
                  <a:t> ⇾ accept/reject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1728"/>
                  </a:spcBef>
                  <a:buNone/>
                </a:pPr>
                <a:r>
                  <a:rPr lang="en-US" sz="2200" dirty="0"/>
                  <a:t>security:    adv. cannot find 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    </m:t>
                    </m:r>
                  </m:oMath>
                </a14:m>
                <a:r>
                  <a:rPr lang="en-US" sz="2200" dirty="0" err="1"/>
                  <a:t>s.t.</a:t>
                </a: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dirty="0"/>
                  <a:t>    and</a:t>
                </a:r>
                <a:br>
                  <a:rPr lang="en-US" sz="2200" dirty="0"/>
                </a:br>
                <a:r>
                  <a:rPr lang="en-US" sz="2200" dirty="0"/>
                  <a:t>     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verify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accept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en-US" sz="2200" dirty="0"/>
                  <a:t>where  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commit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96C5E8-E99C-1C4C-9265-4368BA010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447" y="1200150"/>
                <a:ext cx="8867553" cy="3943349"/>
              </a:xfrm>
              <a:blipFill>
                <a:blip r:embed="rId2"/>
                <a:stretch>
                  <a:fillRect l="-1001" t="-962" b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FE9B7E7-BC86-D745-A6ED-F910EBAD2E71}"/>
              </a:ext>
            </a:extLst>
          </p:cNvPr>
          <p:cNvGrpSpPr/>
          <p:nvPr/>
        </p:nvGrpSpPr>
        <p:grpSpPr>
          <a:xfrm>
            <a:off x="6117476" y="1083419"/>
            <a:ext cx="1239314" cy="1376002"/>
            <a:chOff x="6836735" y="1371600"/>
            <a:chExt cx="1239314" cy="13760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AA2105-6908-4247-BA46-82BA2E091E34}"/>
                </a:ext>
              </a:extLst>
            </p:cNvPr>
            <p:cNvSpPr txBox="1"/>
            <p:nvPr/>
          </p:nvSpPr>
          <p:spPr>
            <a:xfrm>
              <a:off x="6836735" y="1371600"/>
              <a:ext cx="123931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32 bytes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E5002D-4260-1D48-AD02-5183D08926A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7297234" y="1833265"/>
              <a:ext cx="159158" cy="9143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B62F866-BCF0-9046-B542-EDCAB03A36D8}"/>
              </a:ext>
            </a:extLst>
          </p:cNvPr>
          <p:cNvSpPr/>
          <p:nvPr/>
        </p:nvSpPr>
        <p:spPr>
          <a:xfrm>
            <a:off x="276447" y="1876097"/>
            <a:ext cx="8757194" cy="206725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7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46249-0ED2-BE48-A878-FC32F859B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     </a:t>
            </a:r>
            <a:r>
              <a:rPr lang="en-US" sz="2200" dirty="0"/>
              <a:t>(Merkle 1989)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4B0D91-9E46-ED4E-9172-FFBC181F6A85}"/>
              </a:ext>
            </a:extLst>
          </p:cNvPr>
          <p:cNvGrpSpPr/>
          <p:nvPr/>
        </p:nvGrpSpPr>
        <p:grpSpPr>
          <a:xfrm>
            <a:off x="1116418" y="1276542"/>
            <a:ext cx="4114801" cy="2517524"/>
            <a:chOff x="1116418" y="1276542"/>
            <a:chExt cx="4114801" cy="2517524"/>
          </a:xfrm>
        </p:grpSpPr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653B1B96-7287-524E-9A50-A5863C2384E9}"/>
                </a:ext>
              </a:extLst>
            </p:cNvPr>
            <p:cNvSpPr/>
            <p:nvPr/>
          </p:nvSpPr>
          <p:spPr>
            <a:xfrm>
              <a:off x="1116418" y="1640961"/>
              <a:ext cx="4114801" cy="2153105"/>
            </a:xfrm>
            <a:prstGeom prst="trapezoid">
              <a:avLst>
                <a:gd name="adj" fmla="val 90123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Merkle tree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commitment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57CA22D-B569-5D45-A34E-22AB66B49011}"/>
                    </a:ext>
                  </a:extLst>
                </p:cNvPr>
                <p:cNvSpPr/>
                <p:nvPr/>
              </p:nvSpPr>
              <p:spPr>
                <a:xfrm>
                  <a:off x="3040912" y="1276542"/>
                  <a:ext cx="265814" cy="34315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57CA22D-B569-5D45-A34E-22AB66B490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912" y="1276542"/>
                  <a:ext cx="265814" cy="34315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1B39B3-6577-7941-A15D-8B4048C09FD2}"/>
                  </a:ext>
                </a:extLst>
              </p:cNvPr>
              <p:cNvSpPr txBox="1"/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1B39B3-6577-7941-A15D-8B4048C09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D065FD-0EDC-0B45-A853-E58F0FAE9D06}"/>
                  </a:ext>
                </a:extLst>
              </p:cNvPr>
              <p:cNvSpPr txBox="1"/>
              <p:nvPr/>
            </p:nvSpPr>
            <p:spPr>
              <a:xfrm>
                <a:off x="1471741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D065FD-0EDC-0B45-A853-E58F0FAE9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741" y="3826599"/>
                <a:ext cx="614271" cy="45313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349898-B258-3345-8B28-14E121E9C379}"/>
                  </a:ext>
                </a:extLst>
              </p:cNvPr>
              <p:cNvSpPr txBox="1"/>
              <p:nvPr/>
            </p:nvSpPr>
            <p:spPr>
              <a:xfrm>
                <a:off x="2022121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349898-B258-3345-8B28-14E121E9C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121" y="3826599"/>
                <a:ext cx="614271" cy="453137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CD2132-901E-5145-9432-0E7553C6722C}"/>
                  </a:ext>
                </a:extLst>
              </p:cNvPr>
              <p:cNvSpPr txBox="1"/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CD2132-901E-5145-9432-0E7553C6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C9E069-28BF-C44B-A7B0-9F4F6CF2ADCE}"/>
                  </a:ext>
                </a:extLst>
              </p:cNvPr>
              <p:cNvSpPr txBox="1"/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C9E069-28BF-C44B-A7B0-9F4F6CF2A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9B2175-ED8D-294B-B1E1-3E7386001B29}"/>
                  </a:ext>
                </a:extLst>
              </p:cNvPr>
              <p:cNvSpPr txBox="1"/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9B2175-ED8D-294B-B1E1-3E7386001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C18117-4FEC-7F4D-A39C-BE275FD01399}"/>
                  </a:ext>
                </a:extLst>
              </p:cNvPr>
              <p:cNvSpPr txBox="1"/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C18117-4FEC-7F4D-A39C-BE275FD01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blipFill>
                <a:blip r:embed="rId9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9DAB3-5CCF-D74A-945B-A99D82D17B35}"/>
                  </a:ext>
                </a:extLst>
              </p:cNvPr>
              <p:cNvSpPr txBox="1"/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9DAB3-5CCF-D74A-945B-A99D82D17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blipFill>
                <a:blip r:embed="rId10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>
            <a:extLst>
              <a:ext uri="{FF2B5EF4-FFF2-40B4-BE49-F238E27FC236}">
                <a16:creationId xmlns:a16="http://schemas.microsoft.com/office/drawing/2014/main" id="{7507F4A4-60A3-1342-AFA5-62EF15DBCD1D}"/>
              </a:ext>
            </a:extLst>
          </p:cNvPr>
          <p:cNvSpPr/>
          <p:nvPr/>
        </p:nvSpPr>
        <p:spPr>
          <a:xfrm rot="16200000" flipV="1">
            <a:off x="3000430" y="2388496"/>
            <a:ext cx="227986" cy="42335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4E6E01-8095-0243-AB99-AB80AE38818F}"/>
              </a:ext>
            </a:extLst>
          </p:cNvPr>
          <p:cNvSpPr txBox="1"/>
          <p:nvPr/>
        </p:nvSpPr>
        <p:spPr>
          <a:xfrm>
            <a:off x="2124766" y="4619285"/>
            <a:ext cx="200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list of values 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E2A888-BEBE-3948-88ED-ECDCE0F72B51}"/>
                  </a:ext>
                </a:extLst>
              </p:cNvPr>
              <p:cNvSpPr txBox="1"/>
              <p:nvPr/>
            </p:nvSpPr>
            <p:spPr>
              <a:xfrm>
                <a:off x="5414126" y="1260322"/>
                <a:ext cx="3533596" cy="1200329"/>
              </a:xfrm>
              <a:prstGeom prst="rect">
                <a:avLst/>
              </a:prstGeom>
              <a:noFill/>
              <a:ln>
                <a:solidFill>
                  <a:srgbClr val="96060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Goal: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commit to list S of size 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Later prove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E2A888-BEBE-3948-88ED-ECDCE0F72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126" y="1260322"/>
                <a:ext cx="3533596" cy="1200329"/>
              </a:xfrm>
              <a:prstGeom prst="rect">
                <a:avLst/>
              </a:prstGeom>
              <a:blipFill>
                <a:blip r:embed="rId11"/>
                <a:stretch>
                  <a:fillRect l="-2491" t="-3093" r="-1423" b="-9278"/>
                </a:stretch>
              </a:blipFill>
              <a:ln>
                <a:solidFill>
                  <a:srgbClr val="96060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E7BB6B8-FC18-3B41-8BE6-6FA914EE28DA}"/>
              </a:ext>
            </a:extLst>
          </p:cNvPr>
          <p:cNvGrpSpPr/>
          <p:nvPr/>
        </p:nvGrpSpPr>
        <p:grpSpPr>
          <a:xfrm>
            <a:off x="63399" y="1237609"/>
            <a:ext cx="2684244" cy="461665"/>
            <a:chOff x="63399" y="1237609"/>
            <a:chExt cx="2684244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20F64BA-80FE-BB49-BDE3-43A9805498FD}"/>
                </a:ext>
              </a:extLst>
            </p:cNvPr>
            <p:cNvSpPr txBox="1"/>
            <p:nvPr/>
          </p:nvSpPr>
          <p:spPr>
            <a:xfrm>
              <a:off x="63399" y="1237609"/>
              <a:ext cx="1798249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commitment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8CA84E7-DB9F-3445-A052-F74CB58EDA0E}"/>
                </a:ext>
              </a:extLst>
            </p:cNvPr>
            <p:cNvCxnSpPr>
              <a:cxnSpLocks/>
            </p:cNvCxnSpPr>
            <p:nvPr/>
          </p:nvCxnSpPr>
          <p:spPr>
            <a:xfrm>
              <a:off x="1911759" y="1448118"/>
              <a:ext cx="835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894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FD1D0-F27B-C246-9CFB-256892CE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     </a:t>
            </a:r>
            <a:r>
              <a:rPr lang="en-US" sz="2200" dirty="0"/>
              <a:t>(Merkle 1989)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F1E274-5CBB-CD46-800A-A31AB60BE682}"/>
              </a:ext>
            </a:extLst>
          </p:cNvPr>
          <p:cNvSpPr/>
          <p:nvPr/>
        </p:nvSpPr>
        <p:spPr>
          <a:xfrm>
            <a:off x="2041484" y="3947973"/>
            <a:ext cx="50137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51F39-EA04-CF43-9F08-37F5610BD613}"/>
              </a:ext>
            </a:extLst>
          </p:cNvPr>
          <p:cNvSpPr/>
          <p:nvPr/>
        </p:nvSpPr>
        <p:spPr>
          <a:xfrm>
            <a:off x="1267042" y="2785247"/>
            <a:ext cx="454025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D41E9-8B31-6048-B7CA-CF68668E9EFC}"/>
              </a:ext>
            </a:extLst>
          </p:cNvPr>
          <p:cNvSpPr/>
          <p:nvPr/>
        </p:nvSpPr>
        <p:spPr>
          <a:xfrm>
            <a:off x="3498383" y="2087605"/>
            <a:ext cx="55038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03D8E0-4E79-0B4C-9DDD-092D6DC1600B}"/>
              </a:ext>
            </a:extLst>
          </p:cNvPr>
          <p:cNvSpPr/>
          <p:nvPr/>
        </p:nvSpPr>
        <p:spPr>
          <a:xfrm>
            <a:off x="2642290" y="3950555"/>
            <a:ext cx="496947" cy="3291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8BDC-BBF4-044F-823E-CDC1D473DAD5}"/>
                  </a:ext>
                </a:extLst>
              </p:cNvPr>
              <p:cNvSpPr txBox="1"/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8BDC-BBF4-044F-823E-CDC1D473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blipFill>
                <a:blip r:embed="rId2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9DDDA3-0190-8547-96E6-65DA34E153B0}"/>
                  </a:ext>
                </a:extLst>
              </p:cNvPr>
              <p:cNvSpPr txBox="1"/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9DDDA3-0190-8547-96E6-65DA34E1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BE33CA-F160-BC47-A516-07D39356FA35}"/>
                  </a:ext>
                </a:extLst>
              </p:cNvPr>
              <p:cNvSpPr txBox="1"/>
              <p:nvPr/>
            </p:nvSpPr>
            <p:spPr>
              <a:xfrm>
                <a:off x="2022121" y="3826599"/>
                <a:ext cx="64306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BE33CA-F160-BC47-A516-07D39356F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121" y="3826599"/>
                <a:ext cx="643061" cy="45313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1D768E-12D3-1849-9661-E9CC0D9CB014}"/>
                  </a:ext>
                </a:extLst>
              </p:cNvPr>
              <p:cNvSpPr txBox="1"/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1D768E-12D3-1849-9661-E9CC0D9CB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80DE9A-05B7-DA45-8F25-99E0C1CC18A6}"/>
                  </a:ext>
                </a:extLst>
              </p:cNvPr>
              <p:cNvSpPr txBox="1"/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80DE9A-05B7-DA45-8F25-99E0C1CC1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64D556-C0E0-5242-92DE-13256043F5EE}"/>
                  </a:ext>
                </a:extLst>
              </p:cNvPr>
              <p:cNvSpPr txBox="1"/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64D556-C0E0-5242-92DE-13256043F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9121DB-D5D2-C74B-93B3-63E5874FA57A}"/>
                  </a:ext>
                </a:extLst>
              </p:cNvPr>
              <p:cNvSpPr txBox="1"/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9121DB-D5D2-C74B-93B3-63E5874FA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3E7E67-5330-524F-8F01-53F6BEA2B800}"/>
                  </a:ext>
                </a:extLst>
              </p:cNvPr>
              <p:cNvSpPr txBox="1"/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3E7E67-5330-524F-8F01-53F6BEA2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blipFill>
                <a:blip r:embed="rId9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>
            <a:extLst>
              <a:ext uri="{FF2B5EF4-FFF2-40B4-BE49-F238E27FC236}">
                <a16:creationId xmlns:a16="http://schemas.microsoft.com/office/drawing/2014/main" id="{E6F72BEC-1BC3-7044-B6E1-2C1BF1AEFC31}"/>
              </a:ext>
            </a:extLst>
          </p:cNvPr>
          <p:cNvSpPr/>
          <p:nvPr/>
        </p:nvSpPr>
        <p:spPr>
          <a:xfrm rot="16200000" flipV="1">
            <a:off x="3000430" y="2388496"/>
            <a:ext cx="227986" cy="42335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897994-4A19-3D4B-A3D5-6D456389E049}"/>
              </a:ext>
            </a:extLst>
          </p:cNvPr>
          <p:cNvSpPr txBox="1"/>
          <p:nvPr/>
        </p:nvSpPr>
        <p:spPr>
          <a:xfrm>
            <a:off x="2124766" y="4619285"/>
            <a:ext cx="200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list of values 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EE4C1C-887F-8842-95EE-5F54A38BEEE6}"/>
                  </a:ext>
                </a:extLst>
              </p:cNvPr>
              <p:cNvSpPr/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EE4C1C-887F-8842-95EE-5F54A38B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025D8A5B-D1FE-3042-AA74-CAE5F9397515}"/>
              </a:ext>
            </a:extLst>
          </p:cNvPr>
          <p:cNvSpPr/>
          <p:nvPr/>
        </p:nvSpPr>
        <p:spPr>
          <a:xfrm>
            <a:off x="1249858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EA5555-DD04-944E-88DE-0BCC8C53F6FB}"/>
              </a:ext>
            </a:extLst>
          </p:cNvPr>
          <p:cNvSpPr/>
          <p:nvPr/>
        </p:nvSpPr>
        <p:spPr>
          <a:xfrm>
            <a:off x="2363155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9AF5AB-A50C-B142-8054-FC346FF5B69A}"/>
              </a:ext>
            </a:extLst>
          </p:cNvPr>
          <p:cNvSpPr/>
          <p:nvPr/>
        </p:nvSpPr>
        <p:spPr>
          <a:xfrm>
            <a:off x="3386044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418D0F6-1942-7243-B384-202238E4CE14}"/>
              </a:ext>
            </a:extLst>
          </p:cNvPr>
          <p:cNvSpPr/>
          <p:nvPr/>
        </p:nvSpPr>
        <p:spPr>
          <a:xfrm>
            <a:off x="4470922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7B1EE9E-7514-2244-B126-2797EC097E84}"/>
              </a:ext>
            </a:extLst>
          </p:cNvPr>
          <p:cNvSpPr/>
          <p:nvPr/>
        </p:nvSpPr>
        <p:spPr>
          <a:xfrm>
            <a:off x="1820713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FC68765-D986-6B40-B3C9-6BD262F45D7E}"/>
              </a:ext>
            </a:extLst>
          </p:cNvPr>
          <p:cNvSpPr/>
          <p:nvPr/>
        </p:nvSpPr>
        <p:spPr>
          <a:xfrm>
            <a:off x="3943981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A770315-86E7-314C-B394-17D6D5522699}"/>
              </a:ext>
            </a:extLst>
          </p:cNvPr>
          <p:cNvSpPr/>
          <p:nvPr/>
        </p:nvSpPr>
        <p:spPr>
          <a:xfrm>
            <a:off x="2874601" y="2027703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66E94F9-68F9-7B43-AEDD-76A744EDF75F}"/>
              </a:ext>
            </a:extLst>
          </p:cNvPr>
          <p:cNvCxnSpPr>
            <a:cxnSpLocks/>
          </p:cNvCxnSpPr>
          <p:nvPr/>
        </p:nvCxnSpPr>
        <p:spPr>
          <a:xfrm flipV="1">
            <a:off x="1200663" y="3662094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232E8F-F360-7A41-9258-C58C01B24609}"/>
              </a:ext>
            </a:extLst>
          </p:cNvPr>
          <p:cNvCxnSpPr>
            <a:cxnSpLocks/>
          </p:cNvCxnSpPr>
          <p:nvPr/>
        </p:nvCxnSpPr>
        <p:spPr>
          <a:xfrm>
            <a:off x="1601036" y="3659512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406B47A-69E0-BD4D-9453-C3EFFE3D0BB6}"/>
              </a:ext>
            </a:extLst>
          </p:cNvPr>
          <p:cNvCxnSpPr>
            <a:cxnSpLocks/>
          </p:cNvCxnSpPr>
          <p:nvPr/>
        </p:nvCxnSpPr>
        <p:spPr>
          <a:xfrm flipV="1">
            <a:off x="2313960" y="3675010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64B3D4-EA74-4B40-A7A3-14CA21A6660B}"/>
              </a:ext>
            </a:extLst>
          </p:cNvPr>
          <p:cNvCxnSpPr>
            <a:cxnSpLocks/>
          </p:cNvCxnSpPr>
          <p:nvPr/>
        </p:nvCxnSpPr>
        <p:spPr>
          <a:xfrm>
            <a:off x="2714333" y="3672428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10D1EF-4E9D-764B-BE09-670A794F5D4B}"/>
              </a:ext>
            </a:extLst>
          </p:cNvPr>
          <p:cNvCxnSpPr>
            <a:cxnSpLocks/>
          </p:cNvCxnSpPr>
          <p:nvPr/>
        </p:nvCxnSpPr>
        <p:spPr>
          <a:xfrm flipV="1">
            <a:off x="3398840" y="3675009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0253F5-58AB-F646-ACF9-F16CB8346B22}"/>
              </a:ext>
            </a:extLst>
          </p:cNvPr>
          <p:cNvCxnSpPr>
            <a:cxnSpLocks/>
          </p:cNvCxnSpPr>
          <p:nvPr/>
        </p:nvCxnSpPr>
        <p:spPr>
          <a:xfrm>
            <a:off x="3799213" y="3672427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1C47A0-C2ED-F64A-A46D-9E95DA5A5D67}"/>
              </a:ext>
            </a:extLst>
          </p:cNvPr>
          <p:cNvCxnSpPr>
            <a:cxnSpLocks/>
          </p:cNvCxnSpPr>
          <p:nvPr/>
        </p:nvCxnSpPr>
        <p:spPr>
          <a:xfrm flipV="1">
            <a:off x="4483719" y="3644013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3FBA9FF-4C45-E24B-BE5F-2E0DAD7E6A5D}"/>
              </a:ext>
            </a:extLst>
          </p:cNvPr>
          <p:cNvCxnSpPr>
            <a:cxnSpLocks/>
          </p:cNvCxnSpPr>
          <p:nvPr/>
        </p:nvCxnSpPr>
        <p:spPr>
          <a:xfrm>
            <a:off x="4884092" y="3641431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7E9FED-178A-6B48-966F-76D81AA8E30A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1642966" y="2946588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85BFAB-D039-D94B-B4EE-0823678CE03A}"/>
              </a:ext>
            </a:extLst>
          </p:cNvPr>
          <p:cNvCxnSpPr>
            <a:cxnSpLocks/>
          </p:cNvCxnSpPr>
          <p:nvPr/>
        </p:nvCxnSpPr>
        <p:spPr>
          <a:xfrm>
            <a:off x="2260315" y="2962088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A2FE299-15D9-3E4A-8E11-EFBFA93014C0}"/>
              </a:ext>
            </a:extLst>
          </p:cNvPr>
          <p:cNvCxnSpPr>
            <a:cxnSpLocks/>
          </p:cNvCxnSpPr>
          <p:nvPr/>
        </p:nvCxnSpPr>
        <p:spPr>
          <a:xfrm flipV="1">
            <a:off x="3763651" y="2944005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BD0BA9-B662-2245-93EF-225A8799D4EA}"/>
              </a:ext>
            </a:extLst>
          </p:cNvPr>
          <p:cNvCxnSpPr>
            <a:cxnSpLocks/>
          </p:cNvCxnSpPr>
          <p:nvPr/>
        </p:nvCxnSpPr>
        <p:spPr>
          <a:xfrm>
            <a:off x="4350004" y="2959505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6F3449-64FE-7041-8A51-55108BF6BA8E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3335156" y="2266377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A0CF379-0D5A-E846-A268-3D2F763DE1D7}"/>
              </a:ext>
            </a:extLst>
          </p:cNvPr>
          <p:cNvCxnSpPr>
            <a:cxnSpLocks/>
          </p:cNvCxnSpPr>
          <p:nvPr/>
        </p:nvCxnSpPr>
        <p:spPr>
          <a:xfrm flipH="1">
            <a:off x="2160993" y="2290862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FA7C89-3C4F-FF4C-A436-EFF5586D0331}"/>
              </a:ext>
            </a:extLst>
          </p:cNvPr>
          <p:cNvCxnSpPr>
            <a:cxnSpLocks/>
          </p:cNvCxnSpPr>
          <p:nvPr/>
        </p:nvCxnSpPr>
        <p:spPr>
          <a:xfrm>
            <a:off x="3145057" y="1667147"/>
            <a:ext cx="1" cy="375239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0A29166-DE6D-6E4A-8AC0-2760D06C9FF7}"/>
                  </a:ext>
                </a:extLst>
              </p:cNvPr>
              <p:cNvSpPr txBox="1"/>
              <p:nvPr/>
            </p:nvSpPr>
            <p:spPr>
              <a:xfrm>
                <a:off x="5414126" y="1260322"/>
                <a:ext cx="3533596" cy="1200329"/>
              </a:xfrm>
              <a:prstGeom prst="rect">
                <a:avLst/>
              </a:prstGeom>
              <a:noFill/>
              <a:ln>
                <a:solidFill>
                  <a:srgbClr val="96060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Goal: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commit to list S of size 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Later prove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0A29166-DE6D-6E4A-8AC0-2760D06C9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126" y="1260322"/>
                <a:ext cx="3533596" cy="1200329"/>
              </a:xfrm>
              <a:prstGeom prst="rect">
                <a:avLst/>
              </a:prstGeom>
              <a:blipFill>
                <a:blip r:embed="rId11"/>
                <a:stretch>
                  <a:fillRect l="-2491" t="-3093" r="-1423" b="-9278"/>
                </a:stretch>
              </a:blipFill>
              <a:ln>
                <a:solidFill>
                  <a:srgbClr val="96060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7579D9-5B84-F941-88F1-B93E776B77DF}"/>
                  </a:ext>
                </a:extLst>
              </p:cNvPr>
              <p:cNvSpPr txBox="1"/>
              <p:nvPr/>
            </p:nvSpPr>
            <p:spPr>
              <a:xfrm>
                <a:off x="5401301" y="2764329"/>
                <a:ext cx="3622915" cy="962058"/>
              </a:xfrm>
              <a:prstGeom prst="rect">
                <a:avLst/>
              </a:prstGeom>
              <a:noFill/>
              <a:ln>
                <a:solidFill>
                  <a:srgbClr val="96060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,</a:t>
                </a:r>
              </a:p>
              <a:p>
                <a:pPr>
                  <a:lnSpc>
                    <a:spcPct val="110000"/>
                  </a:lnSpc>
                  <a:spcBef>
                    <a:spcPts val="900"/>
                  </a:spcBef>
                </a:pPr>
                <a:r>
                  <a:rPr lang="en-US" dirty="0">
                    <a:latin typeface="+mn-lt"/>
                  </a:rPr>
                  <a:t>	proof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7579D9-5B84-F941-88F1-B93E776B7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301" y="2764329"/>
                <a:ext cx="3622915" cy="962058"/>
              </a:xfrm>
              <a:prstGeom prst="rect">
                <a:avLst/>
              </a:prstGeom>
              <a:blipFill>
                <a:blip r:embed="rId12"/>
                <a:stretch>
                  <a:fillRect l="-2448" t="-2597" b="-12987"/>
                </a:stretch>
              </a:blipFill>
              <a:ln>
                <a:solidFill>
                  <a:srgbClr val="96060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2FF60F1C-20F3-D34D-B907-719F1AC374B2}"/>
              </a:ext>
            </a:extLst>
          </p:cNvPr>
          <p:cNvGrpSpPr/>
          <p:nvPr/>
        </p:nvGrpSpPr>
        <p:grpSpPr>
          <a:xfrm>
            <a:off x="1270014" y="1991148"/>
            <a:ext cx="3641645" cy="1194924"/>
            <a:chOff x="1270014" y="1991148"/>
            <a:chExt cx="3641645" cy="1194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9B0E678-2800-BC4D-ACB6-4560084F2961}"/>
                    </a:ext>
                  </a:extLst>
                </p:cNvPr>
                <p:cNvSpPr txBox="1"/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9B0E678-2800-BC4D-ACB6-4560084F2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blipFill>
                  <a:blip r:embed="rId13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6096C8D-4DEB-384E-BBE0-005E00C315A6}"/>
                    </a:ext>
                  </a:extLst>
                </p:cNvPr>
                <p:cNvSpPr txBox="1"/>
                <p:nvPr/>
              </p:nvSpPr>
              <p:spPr>
                <a:xfrm>
                  <a:off x="2305819" y="2705552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0822D99-A486-DF4E-A3B3-C007B336A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5819" y="2705552"/>
                  <a:ext cx="547201" cy="453137"/>
                </a:xfrm>
                <a:prstGeom prst="rect">
                  <a:avLst/>
                </a:prstGeom>
                <a:blipFill>
                  <a:blip r:embed="rId14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9329507-B7A0-1048-A995-911D6A0C8885}"/>
                    </a:ext>
                  </a:extLst>
                </p:cNvPr>
                <p:cNvSpPr txBox="1"/>
                <p:nvPr/>
              </p:nvSpPr>
              <p:spPr>
                <a:xfrm>
                  <a:off x="3419290" y="2720019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37C58AE-86EC-D94E-9529-175C7D4363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290" y="2720019"/>
                  <a:ext cx="547201" cy="453137"/>
                </a:xfrm>
                <a:prstGeom prst="rect">
                  <a:avLst/>
                </a:prstGeom>
                <a:blipFill>
                  <a:blip r:embed="rId15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1978EED-CA66-4243-8676-F55CB33304D3}"/>
                    </a:ext>
                  </a:extLst>
                </p:cNvPr>
                <p:cNvSpPr txBox="1"/>
                <p:nvPr/>
              </p:nvSpPr>
              <p:spPr>
                <a:xfrm>
                  <a:off x="4377603" y="2732935"/>
                  <a:ext cx="534056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799F141-58A0-D94B-9142-1524E8917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603" y="2732935"/>
                  <a:ext cx="534056" cy="453137"/>
                </a:xfrm>
                <a:prstGeom prst="rect">
                  <a:avLst/>
                </a:prstGeom>
                <a:blipFill>
                  <a:blip r:embed="rId16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1B97931-D3A9-3248-804E-C143CC336BF9}"/>
                    </a:ext>
                  </a:extLst>
                </p:cNvPr>
                <p:cNvSpPr txBox="1"/>
                <p:nvPr/>
              </p:nvSpPr>
              <p:spPr>
                <a:xfrm>
                  <a:off x="2192172" y="1991148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EDC78E1-8EC8-6F42-9FCD-A515F8483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2172" y="1991148"/>
                  <a:ext cx="547201" cy="453137"/>
                </a:xfrm>
                <a:prstGeom prst="rect">
                  <a:avLst/>
                </a:prstGeom>
                <a:blipFill>
                  <a:blip r:embed="rId1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506A15-BEF3-ED43-9259-0399765E92B5}"/>
                    </a:ext>
                  </a:extLst>
                </p:cNvPr>
                <p:cNvSpPr txBox="1"/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506A15-BEF3-ED43-9259-0399765E9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blipFill>
                  <a:blip r:embed="rId1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73B058-F562-9B44-BC3B-5B51B66B2A5B}"/>
                  </a:ext>
                </a:extLst>
              </p:cNvPr>
              <p:cNvSpPr txBox="1"/>
              <p:nvPr/>
            </p:nvSpPr>
            <p:spPr>
              <a:xfrm>
                <a:off x="5724861" y="3947973"/>
                <a:ext cx="3033651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length of proof: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73B058-F562-9B44-BC3B-5B51B66B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861" y="3947973"/>
                <a:ext cx="3033651" cy="461665"/>
              </a:xfrm>
              <a:prstGeom prst="rect">
                <a:avLst/>
              </a:prstGeom>
              <a:blipFill>
                <a:blip r:embed="rId19"/>
                <a:stretch>
                  <a:fillRect l="-291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C259C2FE-AAFA-9E42-95DC-AAEFAF93C274}"/>
              </a:ext>
            </a:extLst>
          </p:cNvPr>
          <p:cNvGrpSpPr/>
          <p:nvPr/>
        </p:nvGrpSpPr>
        <p:grpSpPr>
          <a:xfrm>
            <a:off x="63399" y="1237609"/>
            <a:ext cx="2684244" cy="461665"/>
            <a:chOff x="63399" y="1237609"/>
            <a:chExt cx="2684244" cy="46166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CB8EEDA-E77A-D246-8416-B4741EAF301A}"/>
                </a:ext>
              </a:extLst>
            </p:cNvPr>
            <p:cNvSpPr txBox="1"/>
            <p:nvPr/>
          </p:nvSpPr>
          <p:spPr>
            <a:xfrm>
              <a:off x="63399" y="1237609"/>
              <a:ext cx="1798249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commitment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FD1821D-AC55-6145-9D8B-C9923EDC4BDD}"/>
                </a:ext>
              </a:extLst>
            </p:cNvPr>
            <p:cNvCxnSpPr>
              <a:cxnSpLocks/>
            </p:cNvCxnSpPr>
            <p:nvPr/>
          </p:nvCxnSpPr>
          <p:spPr>
            <a:xfrm>
              <a:off x="1911759" y="1448118"/>
              <a:ext cx="835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557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48" grpId="0" animBg="1"/>
      <p:bldP spid="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0D9F8-5F2E-7448-A276-47D58155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all the excitement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DB5FA-0C8E-FE45-BB51-D7C3A886C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200151"/>
            <a:ext cx="8739961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(1) Basic application:  a digital currency (stored value)</a:t>
            </a:r>
          </a:p>
          <a:p>
            <a:r>
              <a:rPr lang="en-US" sz="2400" dirty="0"/>
              <a:t>Current largest:  Bitcoin </a:t>
            </a:r>
            <a:r>
              <a:rPr lang="en-US" sz="2000" dirty="0"/>
              <a:t>(2009)</a:t>
            </a:r>
            <a:r>
              <a:rPr lang="en-US" sz="2400" dirty="0"/>
              <a:t>,   Ethereum </a:t>
            </a:r>
            <a:r>
              <a:rPr lang="en-US" sz="2000" dirty="0"/>
              <a:t>(2015)</a:t>
            </a:r>
            <a:endParaRPr lang="en-US" sz="2400" dirty="0"/>
          </a:p>
          <a:p>
            <a:r>
              <a:rPr lang="en-US" sz="2400" dirty="0"/>
              <a:t>Global:  accessible to anyone with an Internet connection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DE6A99-37EA-2049-A294-53F4C2B9E83C}"/>
              </a:ext>
            </a:extLst>
          </p:cNvPr>
          <p:cNvGrpSpPr/>
          <p:nvPr/>
        </p:nvGrpSpPr>
        <p:grpSpPr>
          <a:xfrm>
            <a:off x="1373363" y="2650580"/>
            <a:ext cx="6215492" cy="2446831"/>
            <a:chOff x="368300" y="804842"/>
            <a:chExt cx="8407400" cy="40894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161A92-7597-1C43-9687-02550BBE3AFA}"/>
                </a:ext>
              </a:extLst>
            </p:cNvPr>
            <p:cNvGrpSpPr/>
            <p:nvPr/>
          </p:nvGrpSpPr>
          <p:grpSpPr>
            <a:xfrm>
              <a:off x="368300" y="804842"/>
              <a:ext cx="8407400" cy="4089400"/>
              <a:chOff x="368300" y="804842"/>
              <a:chExt cx="8407400" cy="40894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0F69621-A144-E14A-92E3-ABAA590D0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8300" y="804842"/>
                <a:ext cx="8407400" cy="408940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8FA2BC8-8A25-F34F-906D-2E3843D6ED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8628" b="22775"/>
              <a:stretch/>
            </p:blipFill>
            <p:spPr>
              <a:xfrm>
                <a:off x="5682927" y="924748"/>
                <a:ext cx="2935866" cy="351083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A5EAB81-7433-DC42-9B87-CDE0BE867367}"/>
                </a:ext>
              </a:extLst>
            </p:cNvPr>
            <p:cNvCxnSpPr/>
            <p:nvPr/>
          </p:nvCxnSpPr>
          <p:spPr>
            <a:xfrm>
              <a:off x="2152891" y="4097438"/>
              <a:ext cx="165518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30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FD1D0-F27B-C246-9CFB-256892CE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     </a:t>
            </a:r>
            <a:r>
              <a:rPr lang="en-US" sz="2200" dirty="0"/>
              <a:t>(Merkle 1989)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F1E274-5CBB-CD46-800A-A31AB60BE682}"/>
              </a:ext>
            </a:extLst>
          </p:cNvPr>
          <p:cNvSpPr/>
          <p:nvPr/>
        </p:nvSpPr>
        <p:spPr>
          <a:xfrm>
            <a:off x="2041484" y="3947973"/>
            <a:ext cx="50137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51F39-EA04-CF43-9F08-37F5610BD613}"/>
              </a:ext>
            </a:extLst>
          </p:cNvPr>
          <p:cNvSpPr/>
          <p:nvPr/>
        </p:nvSpPr>
        <p:spPr>
          <a:xfrm>
            <a:off x="1267042" y="2785247"/>
            <a:ext cx="454025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D41E9-8B31-6048-B7CA-CF68668E9EFC}"/>
              </a:ext>
            </a:extLst>
          </p:cNvPr>
          <p:cNvSpPr/>
          <p:nvPr/>
        </p:nvSpPr>
        <p:spPr>
          <a:xfrm>
            <a:off x="3498383" y="2087605"/>
            <a:ext cx="55038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03D8E0-4E79-0B4C-9DDD-092D6DC1600B}"/>
              </a:ext>
            </a:extLst>
          </p:cNvPr>
          <p:cNvSpPr/>
          <p:nvPr/>
        </p:nvSpPr>
        <p:spPr>
          <a:xfrm>
            <a:off x="2642290" y="3950555"/>
            <a:ext cx="496947" cy="3291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8BDC-BBF4-044F-823E-CDC1D473DAD5}"/>
                  </a:ext>
                </a:extLst>
              </p:cNvPr>
              <p:cNvSpPr txBox="1"/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8BDC-BBF4-044F-823E-CDC1D473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blipFill>
                <a:blip r:embed="rId2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9DDDA3-0190-8547-96E6-65DA34E153B0}"/>
                  </a:ext>
                </a:extLst>
              </p:cNvPr>
              <p:cNvSpPr txBox="1"/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9DDDA3-0190-8547-96E6-65DA34E1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BE33CA-F160-BC47-A516-07D39356FA35}"/>
                  </a:ext>
                </a:extLst>
              </p:cNvPr>
              <p:cNvSpPr txBox="1"/>
              <p:nvPr/>
            </p:nvSpPr>
            <p:spPr>
              <a:xfrm>
                <a:off x="2022121" y="3826599"/>
                <a:ext cx="64306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BE33CA-F160-BC47-A516-07D39356F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121" y="3826599"/>
                <a:ext cx="643061" cy="45313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1D768E-12D3-1849-9661-E9CC0D9CB014}"/>
                  </a:ext>
                </a:extLst>
              </p:cNvPr>
              <p:cNvSpPr txBox="1"/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1D768E-12D3-1849-9661-E9CC0D9CB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80DE9A-05B7-DA45-8F25-99E0C1CC18A6}"/>
                  </a:ext>
                </a:extLst>
              </p:cNvPr>
              <p:cNvSpPr txBox="1"/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80DE9A-05B7-DA45-8F25-99E0C1CC1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64D556-C0E0-5242-92DE-13256043F5EE}"/>
                  </a:ext>
                </a:extLst>
              </p:cNvPr>
              <p:cNvSpPr txBox="1"/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64D556-C0E0-5242-92DE-13256043F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9121DB-D5D2-C74B-93B3-63E5874FA57A}"/>
                  </a:ext>
                </a:extLst>
              </p:cNvPr>
              <p:cNvSpPr txBox="1"/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9121DB-D5D2-C74B-93B3-63E5874FA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3E7E67-5330-524F-8F01-53F6BEA2B800}"/>
                  </a:ext>
                </a:extLst>
              </p:cNvPr>
              <p:cNvSpPr txBox="1"/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3E7E67-5330-524F-8F01-53F6BEA2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blipFill>
                <a:blip r:embed="rId9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>
            <a:extLst>
              <a:ext uri="{FF2B5EF4-FFF2-40B4-BE49-F238E27FC236}">
                <a16:creationId xmlns:a16="http://schemas.microsoft.com/office/drawing/2014/main" id="{E6F72BEC-1BC3-7044-B6E1-2C1BF1AEFC31}"/>
              </a:ext>
            </a:extLst>
          </p:cNvPr>
          <p:cNvSpPr/>
          <p:nvPr/>
        </p:nvSpPr>
        <p:spPr>
          <a:xfrm rot="16200000" flipV="1">
            <a:off x="3000430" y="2388496"/>
            <a:ext cx="227986" cy="42335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897994-4A19-3D4B-A3D5-6D456389E049}"/>
              </a:ext>
            </a:extLst>
          </p:cNvPr>
          <p:cNvSpPr txBox="1"/>
          <p:nvPr/>
        </p:nvSpPr>
        <p:spPr>
          <a:xfrm>
            <a:off x="2124766" y="4619285"/>
            <a:ext cx="200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list of values 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EE4C1C-887F-8842-95EE-5F54A38BEEE6}"/>
                  </a:ext>
                </a:extLst>
              </p:cNvPr>
              <p:cNvSpPr/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EE4C1C-887F-8842-95EE-5F54A38B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025D8A5B-D1FE-3042-AA74-CAE5F9397515}"/>
              </a:ext>
            </a:extLst>
          </p:cNvPr>
          <p:cNvSpPr/>
          <p:nvPr/>
        </p:nvSpPr>
        <p:spPr>
          <a:xfrm>
            <a:off x="1249858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EA5555-DD04-944E-88DE-0BCC8C53F6FB}"/>
              </a:ext>
            </a:extLst>
          </p:cNvPr>
          <p:cNvSpPr/>
          <p:nvPr/>
        </p:nvSpPr>
        <p:spPr>
          <a:xfrm>
            <a:off x="2363155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9AF5AB-A50C-B142-8054-FC346FF5B69A}"/>
              </a:ext>
            </a:extLst>
          </p:cNvPr>
          <p:cNvSpPr/>
          <p:nvPr/>
        </p:nvSpPr>
        <p:spPr>
          <a:xfrm>
            <a:off x="3386044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418D0F6-1942-7243-B384-202238E4CE14}"/>
              </a:ext>
            </a:extLst>
          </p:cNvPr>
          <p:cNvSpPr/>
          <p:nvPr/>
        </p:nvSpPr>
        <p:spPr>
          <a:xfrm>
            <a:off x="4470922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7B1EE9E-7514-2244-B126-2797EC097E84}"/>
              </a:ext>
            </a:extLst>
          </p:cNvPr>
          <p:cNvSpPr/>
          <p:nvPr/>
        </p:nvSpPr>
        <p:spPr>
          <a:xfrm>
            <a:off x="1820713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FC68765-D986-6B40-B3C9-6BD262F45D7E}"/>
              </a:ext>
            </a:extLst>
          </p:cNvPr>
          <p:cNvSpPr/>
          <p:nvPr/>
        </p:nvSpPr>
        <p:spPr>
          <a:xfrm>
            <a:off x="3943981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A770315-86E7-314C-B394-17D6D5522699}"/>
              </a:ext>
            </a:extLst>
          </p:cNvPr>
          <p:cNvSpPr/>
          <p:nvPr/>
        </p:nvSpPr>
        <p:spPr>
          <a:xfrm>
            <a:off x="2874601" y="2027703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66E94F9-68F9-7B43-AEDD-76A744EDF75F}"/>
              </a:ext>
            </a:extLst>
          </p:cNvPr>
          <p:cNvCxnSpPr>
            <a:cxnSpLocks/>
          </p:cNvCxnSpPr>
          <p:nvPr/>
        </p:nvCxnSpPr>
        <p:spPr>
          <a:xfrm flipV="1">
            <a:off x="1200663" y="3662094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232E8F-F360-7A41-9258-C58C01B24609}"/>
              </a:ext>
            </a:extLst>
          </p:cNvPr>
          <p:cNvCxnSpPr>
            <a:cxnSpLocks/>
          </p:cNvCxnSpPr>
          <p:nvPr/>
        </p:nvCxnSpPr>
        <p:spPr>
          <a:xfrm>
            <a:off x="1601036" y="3659512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406B47A-69E0-BD4D-9453-C3EFFE3D0BB6}"/>
              </a:ext>
            </a:extLst>
          </p:cNvPr>
          <p:cNvCxnSpPr>
            <a:cxnSpLocks/>
          </p:cNvCxnSpPr>
          <p:nvPr/>
        </p:nvCxnSpPr>
        <p:spPr>
          <a:xfrm flipV="1">
            <a:off x="2313960" y="3675010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64B3D4-EA74-4B40-A7A3-14CA21A6660B}"/>
              </a:ext>
            </a:extLst>
          </p:cNvPr>
          <p:cNvCxnSpPr>
            <a:cxnSpLocks/>
          </p:cNvCxnSpPr>
          <p:nvPr/>
        </p:nvCxnSpPr>
        <p:spPr>
          <a:xfrm>
            <a:off x="2714333" y="3672428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10D1EF-4E9D-764B-BE09-670A794F5D4B}"/>
              </a:ext>
            </a:extLst>
          </p:cNvPr>
          <p:cNvCxnSpPr>
            <a:cxnSpLocks/>
          </p:cNvCxnSpPr>
          <p:nvPr/>
        </p:nvCxnSpPr>
        <p:spPr>
          <a:xfrm flipV="1">
            <a:off x="3398840" y="3675009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0253F5-58AB-F646-ACF9-F16CB8346B22}"/>
              </a:ext>
            </a:extLst>
          </p:cNvPr>
          <p:cNvCxnSpPr>
            <a:cxnSpLocks/>
          </p:cNvCxnSpPr>
          <p:nvPr/>
        </p:nvCxnSpPr>
        <p:spPr>
          <a:xfrm>
            <a:off x="3799213" y="3672427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1C47A0-C2ED-F64A-A46D-9E95DA5A5D67}"/>
              </a:ext>
            </a:extLst>
          </p:cNvPr>
          <p:cNvCxnSpPr>
            <a:cxnSpLocks/>
          </p:cNvCxnSpPr>
          <p:nvPr/>
        </p:nvCxnSpPr>
        <p:spPr>
          <a:xfrm flipV="1">
            <a:off x="4483719" y="3644013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3FBA9FF-4C45-E24B-BE5F-2E0DAD7E6A5D}"/>
              </a:ext>
            </a:extLst>
          </p:cNvPr>
          <p:cNvCxnSpPr>
            <a:cxnSpLocks/>
          </p:cNvCxnSpPr>
          <p:nvPr/>
        </p:nvCxnSpPr>
        <p:spPr>
          <a:xfrm>
            <a:off x="4884092" y="3641431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7E9FED-178A-6B48-966F-76D81AA8E30A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1642966" y="2946588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85BFAB-D039-D94B-B4EE-0823678CE03A}"/>
              </a:ext>
            </a:extLst>
          </p:cNvPr>
          <p:cNvCxnSpPr>
            <a:cxnSpLocks/>
          </p:cNvCxnSpPr>
          <p:nvPr/>
        </p:nvCxnSpPr>
        <p:spPr>
          <a:xfrm>
            <a:off x="2260315" y="2962088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A2FE299-15D9-3E4A-8E11-EFBFA93014C0}"/>
              </a:ext>
            </a:extLst>
          </p:cNvPr>
          <p:cNvCxnSpPr>
            <a:cxnSpLocks/>
          </p:cNvCxnSpPr>
          <p:nvPr/>
        </p:nvCxnSpPr>
        <p:spPr>
          <a:xfrm flipV="1">
            <a:off x="3763651" y="2944005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BD0BA9-B662-2245-93EF-225A8799D4EA}"/>
              </a:ext>
            </a:extLst>
          </p:cNvPr>
          <p:cNvCxnSpPr>
            <a:cxnSpLocks/>
          </p:cNvCxnSpPr>
          <p:nvPr/>
        </p:nvCxnSpPr>
        <p:spPr>
          <a:xfrm>
            <a:off x="4350004" y="2959505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6F3449-64FE-7041-8A51-55108BF6BA8E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3335156" y="2266377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A0CF379-0D5A-E846-A268-3D2F763DE1D7}"/>
              </a:ext>
            </a:extLst>
          </p:cNvPr>
          <p:cNvCxnSpPr>
            <a:cxnSpLocks/>
          </p:cNvCxnSpPr>
          <p:nvPr/>
        </p:nvCxnSpPr>
        <p:spPr>
          <a:xfrm flipH="1">
            <a:off x="2160993" y="2290862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FA7C89-3C4F-FF4C-A436-EFF5586D0331}"/>
              </a:ext>
            </a:extLst>
          </p:cNvPr>
          <p:cNvCxnSpPr>
            <a:cxnSpLocks/>
          </p:cNvCxnSpPr>
          <p:nvPr/>
        </p:nvCxnSpPr>
        <p:spPr>
          <a:xfrm>
            <a:off x="3145057" y="1667147"/>
            <a:ext cx="1" cy="375239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7579D9-5B84-F941-88F1-B93E776B77DF}"/>
                  </a:ext>
                </a:extLst>
              </p:cNvPr>
              <p:cNvSpPr txBox="1"/>
              <p:nvPr/>
            </p:nvSpPr>
            <p:spPr>
              <a:xfrm>
                <a:off x="5361780" y="1187700"/>
                <a:ext cx="3622915" cy="962058"/>
              </a:xfrm>
              <a:prstGeom prst="rect">
                <a:avLst/>
              </a:prstGeom>
              <a:noFill/>
              <a:ln>
                <a:solidFill>
                  <a:srgbClr val="96060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,</a:t>
                </a:r>
              </a:p>
              <a:p>
                <a:pPr>
                  <a:lnSpc>
                    <a:spcPct val="110000"/>
                  </a:lnSpc>
                  <a:spcBef>
                    <a:spcPts val="900"/>
                  </a:spcBef>
                </a:pPr>
                <a:r>
                  <a:rPr lang="en-US" dirty="0">
                    <a:latin typeface="+mn-lt"/>
                  </a:rPr>
                  <a:t>	proof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7579D9-5B84-F941-88F1-B93E776B7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780" y="1187700"/>
                <a:ext cx="3622915" cy="962058"/>
              </a:xfrm>
              <a:prstGeom prst="rect">
                <a:avLst/>
              </a:prstGeom>
              <a:blipFill>
                <a:blip r:embed="rId11"/>
                <a:stretch>
                  <a:fillRect l="-2439" t="-3947" b="-14474"/>
                </a:stretch>
              </a:blipFill>
              <a:ln>
                <a:solidFill>
                  <a:srgbClr val="96060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2FF60F1C-20F3-D34D-B907-719F1AC374B2}"/>
              </a:ext>
            </a:extLst>
          </p:cNvPr>
          <p:cNvGrpSpPr/>
          <p:nvPr/>
        </p:nvGrpSpPr>
        <p:grpSpPr>
          <a:xfrm>
            <a:off x="1270014" y="1991148"/>
            <a:ext cx="3641645" cy="1194924"/>
            <a:chOff x="1270014" y="1991148"/>
            <a:chExt cx="3641645" cy="1194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9B0E678-2800-BC4D-ACB6-4560084F2961}"/>
                    </a:ext>
                  </a:extLst>
                </p:cNvPr>
                <p:cNvSpPr txBox="1"/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9B0E678-2800-BC4D-ACB6-4560084F2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blipFill>
                  <a:blip r:embed="rId12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6096C8D-4DEB-384E-BBE0-005E00C315A6}"/>
                    </a:ext>
                  </a:extLst>
                </p:cNvPr>
                <p:cNvSpPr txBox="1"/>
                <p:nvPr/>
              </p:nvSpPr>
              <p:spPr>
                <a:xfrm>
                  <a:off x="2305819" y="2705552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0822D99-A486-DF4E-A3B3-C007B336A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5819" y="2705552"/>
                  <a:ext cx="547201" cy="453137"/>
                </a:xfrm>
                <a:prstGeom prst="rect">
                  <a:avLst/>
                </a:prstGeom>
                <a:blipFill>
                  <a:blip r:embed="rId13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9329507-B7A0-1048-A995-911D6A0C8885}"/>
                    </a:ext>
                  </a:extLst>
                </p:cNvPr>
                <p:cNvSpPr txBox="1"/>
                <p:nvPr/>
              </p:nvSpPr>
              <p:spPr>
                <a:xfrm>
                  <a:off x="3419290" y="2720019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37C58AE-86EC-D94E-9529-175C7D4363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290" y="2720019"/>
                  <a:ext cx="547201" cy="453137"/>
                </a:xfrm>
                <a:prstGeom prst="rect">
                  <a:avLst/>
                </a:prstGeom>
                <a:blipFill>
                  <a:blip r:embed="rId14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1978EED-CA66-4243-8676-F55CB33304D3}"/>
                    </a:ext>
                  </a:extLst>
                </p:cNvPr>
                <p:cNvSpPr txBox="1"/>
                <p:nvPr/>
              </p:nvSpPr>
              <p:spPr>
                <a:xfrm>
                  <a:off x="4377603" y="2732935"/>
                  <a:ext cx="534056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799F141-58A0-D94B-9142-1524E8917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603" y="2732935"/>
                  <a:ext cx="534056" cy="453137"/>
                </a:xfrm>
                <a:prstGeom prst="rect">
                  <a:avLst/>
                </a:prstGeom>
                <a:blipFill>
                  <a:blip r:embed="rId15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1B97931-D3A9-3248-804E-C143CC336BF9}"/>
                    </a:ext>
                  </a:extLst>
                </p:cNvPr>
                <p:cNvSpPr txBox="1"/>
                <p:nvPr/>
              </p:nvSpPr>
              <p:spPr>
                <a:xfrm>
                  <a:off x="2192172" y="1991148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EDC78E1-8EC8-6F42-9FCD-A515F8483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2172" y="1991148"/>
                  <a:ext cx="547201" cy="453137"/>
                </a:xfrm>
                <a:prstGeom prst="rect">
                  <a:avLst/>
                </a:prstGeom>
                <a:blipFill>
                  <a:blip r:embed="rId1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506A15-BEF3-ED43-9259-0399765E92B5}"/>
                    </a:ext>
                  </a:extLst>
                </p:cNvPr>
                <p:cNvSpPr txBox="1"/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506A15-BEF3-ED43-9259-0399765E9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blipFill>
                  <a:blip r:embed="rId1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73B058-F562-9B44-BC3B-5B51B66B2A5B}"/>
                  </a:ext>
                </a:extLst>
              </p:cNvPr>
              <p:cNvSpPr txBox="1"/>
              <p:nvPr/>
            </p:nvSpPr>
            <p:spPr>
              <a:xfrm>
                <a:off x="5801456" y="2587908"/>
                <a:ext cx="2911823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Bob does: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⇽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69900" indent="-469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⇽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69900" indent="-469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’ ⇽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69900" indent="-469900"/>
                <a:r>
                  <a:rPr lang="en-US" dirty="0"/>
                  <a:t>	accept if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73B058-F562-9B44-BC3B-5B51B66B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56" y="2587908"/>
                <a:ext cx="2911823" cy="1938992"/>
              </a:xfrm>
              <a:prstGeom prst="rect">
                <a:avLst/>
              </a:prstGeom>
              <a:blipFill>
                <a:blip r:embed="rId18"/>
                <a:stretch>
                  <a:fillRect l="-3057" t="-3289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2134C224-E846-5641-9132-F1152FC8DECA}"/>
              </a:ext>
            </a:extLst>
          </p:cNvPr>
          <p:cNvGrpSpPr/>
          <p:nvPr/>
        </p:nvGrpSpPr>
        <p:grpSpPr>
          <a:xfrm>
            <a:off x="63399" y="1237609"/>
            <a:ext cx="2684244" cy="461665"/>
            <a:chOff x="63399" y="1237609"/>
            <a:chExt cx="2684244" cy="46166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95CB7B-6FDB-FB4B-B107-62C5CC4DCD06}"/>
                </a:ext>
              </a:extLst>
            </p:cNvPr>
            <p:cNvSpPr txBox="1"/>
            <p:nvPr/>
          </p:nvSpPr>
          <p:spPr>
            <a:xfrm>
              <a:off x="63399" y="1237609"/>
              <a:ext cx="1798249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commitment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0863543-2800-E64E-9481-7C7EF922DB17}"/>
                </a:ext>
              </a:extLst>
            </p:cNvPr>
            <p:cNvCxnSpPr>
              <a:cxnSpLocks/>
            </p:cNvCxnSpPr>
            <p:nvPr/>
          </p:nvCxnSpPr>
          <p:spPr>
            <a:xfrm>
              <a:off x="1911759" y="1448118"/>
              <a:ext cx="835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4615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AAC5-A085-2042-8833-96E8817A2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     </a:t>
            </a:r>
            <a:r>
              <a:rPr lang="en-US" sz="2200" dirty="0"/>
              <a:t>(Merkle 1989)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80D71-A65C-B54C-A880-770F02475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1386" y="1200151"/>
                <a:ext cx="8952614" cy="381843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1" u="sng" dirty="0" err="1"/>
                  <a:t>Thm</a:t>
                </a:r>
                <a:r>
                  <a:rPr lang="en-US" sz="2400" dirty="0"/>
                  <a:t>:   H CRHF  ⇒    adv. cannot find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sz="2400" dirty="0"/>
                  <a:t>s</a:t>
                </a:r>
                <a:r>
                  <a:rPr lang="en-US" sz="2400" dirty="0" err="1"/>
                  <a:t>.t.</a:t>
                </a:r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  and</a:t>
                </a:r>
                <a:br>
                  <a:rPr lang="en-US" sz="2400" dirty="0"/>
                </a:br>
                <a:r>
                  <a:rPr lang="en-US" sz="2400" dirty="0"/>
                  <a:t>     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verify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accept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en-US" sz="2400" dirty="0"/>
                  <a:t>where 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commit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/>
                  <a:t>(to prove, prove the contra-positive)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1776"/>
                  </a:spcBef>
                  <a:buNone/>
                </a:pPr>
                <a:r>
                  <a:rPr lang="en-US" sz="2400" dirty="0"/>
                  <a:t>	How is this useful?</a:t>
                </a:r>
              </a:p>
              <a:p>
                <a:pPr lvl="2">
                  <a:spcBef>
                    <a:spcPts val="576"/>
                  </a:spcBef>
                </a:pPr>
                <a:r>
                  <a:rPr lang="en-US" sz="2400" dirty="0"/>
                  <a:t>When writing a block of transactions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to the blockchain, </a:t>
                </a:r>
                <a:br>
                  <a:rPr lang="en-US" sz="2400" dirty="0"/>
                </a:br>
                <a:r>
                  <a:rPr lang="en-US" sz="2400" dirty="0"/>
                  <a:t>suffices to write commit(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) to chain.    Keep chain small.</a:t>
                </a:r>
              </a:p>
              <a:p>
                <a:pPr lvl="2">
                  <a:spcBef>
                    <a:spcPts val="576"/>
                  </a:spcBef>
                </a:pPr>
                <a:r>
                  <a:rPr lang="en-US" sz="2400" dirty="0"/>
                  <a:t>Later, can prove contents of every Tx.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80D71-A65C-B54C-A880-770F02475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386" y="1200151"/>
                <a:ext cx="8952614" cy="3818430"/>
              </a:xfrm>
              <a:blipFill>
                <a:blip r:embed="rId2"/>
                <a:stretch>
                  <a:fillRect l="-992" b="-4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DAC5710-CAB5-1F48-8447-261B80462371}"/>
              </a:ext>
            </a:extLst>
          </p:cNvPr>
          <p:cNvSpPr txBox="1"/>
          <p:nvPr/>
        </p:nvSpPr>
        <p:spPr>
          <a:xfrm>
            <a:off x="3436883" y="3279227"/>
            <a:ext cx="3081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Super useful.   Example</a:t>
            </a:r>
          </a:p>
        </p:txBody>
      </p:sp>
    </p:spTree>
    <p:extLst>
      <p:ext uri="{BB962C8B-B14F-4D97-AF65-F5344CB8AC3E}">
        <p14:creationId xmlns:p14="http://schemas.microsoft.com/office/powerpoint/2010/main" val="48672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80AAB393-A3C4-FE45-A982-0530578E063F}"/>
              </a:ext>
            </a:extLst>
          </p:cNvPr>
          <p:cNvSpPr/>
          <p:nvPr/>
        </p:nvSpPr>
        <p:spPr>
          <a:xfrm>
            <a:off x="0" y="1388148"/>
            <a:ext cx="9144000" cy="10693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E32761E-4A03-0D41-8C1A-8E4C38ECF915}"/>
              </a:ext>
            </a:extLst>
          </p:cNvPr>
          <p:cNvGrpSpPr/>
          <p:nvPr/>
        </p:nvGrpSpPr>
        <p:grpSpPr>
          <a:xfrm>
            <a:off x="6439974" y="2071480"/>
            <a:ext cx="2515112" cy="1916849"/>
            <a:chOff x="894701" y="2819400"/>
            <a:chExt cx="3353482" cy="2555799"/>
          </a:xfrm>
        </p:grpSpPr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B97A92E2-6D98-414C-A945-FCE71E9504CD}"/>
                </a:ext>
              </a:extLst>
            </p:cNvPr>
            <p:cNvSpPr/>
            <p:nvPr/>
          </p:nvSpPr>
          <p:spPr>
            <a:xfrm>
              <a:off x="953049" y="2819400"/>
              <a:ext cx="3199749" cy="1934258"/>
            </a:xfrm>
            <a:prstGeom prst="trapezoid">
              <a:avLst>
                <a:gd name="adj" fmla="val 90123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Merkle </a:t>
              </a:r>
              <a:br>
                <a:rPr lang="en-US" sz="2100" dirty="0">
                  <a:solidFill>
                    <a:schemeClr val="tx1"/>
                  </a:solidFill>
                </a:rPr>
              </a:br>
              <a:r>
                <a:rPr lang="en-US" sz="2100" dirty="0">
                  <a:solidFill>
                    <a:schemeClr val="tx1"/>
                  </a:solidFill>
                </a:rPr>
                <a:t>tree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B4E759-F767-1A45-A2C0-0EDD026A933A}"/>
                </a:ext>
              </a:extLst>
            </p:cNvPr>
            <p:cNvSpPr txBox="1"/>
            <p:nvPr/>
          </p:nvSpPr>
          <p:spPr>
            <a:xfrm>
              <a:off x="894701" y="4882756"/>
              <a:ext cx="335348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Tx</a:t>
              </a:r>
              <a:r>
                <a:rPr lang="en-US" sz="2100" baseline="-25000" dirty="0"/>
                <a:t>1</a:t>
              </a:r>
              <a:r>
                <a:rPr lang="en-US" sz="1800" dirty="0"/>
                <a:t>   Tx</a:t>
              </a:r>
              <a:r>
                <a:rPr lang="en-US" sz="2100" baseline="-25000" dirty="0"/>
                <a:t>2</a:t>
              </a:r>
              <a:r>
                <a:rPr lang="en-US" sz="1800" dirty="0"/>
                <a:t>       …      </a:t>
              </a:r>
              <a:r>
                <a:rPr lang="en-US" sz="1800" dirty="0" err="1"/>
                <a:t>Tx</a:t>
              </a:r>
              <a:r>
                <a:rPr lang="en-US" baseline="-25000" dirty="0" err="1"/>
                <a:t>n</a:t>
              </a:r>
              <a:endParaRPr lang="en-US" sz="1800" baseline="-250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2D6AA9A-3639-004B-BAE5-6503EFE045A9}"/>
              </a:ext>
            </a:extLst>
          </p:cNvPr>
          <p:cNvGrpSpPr/>
          <p:nvPr/>
        </p:nvGrpSpPr>
        <p:grpSpPr>
          <a:xfrm>
            <a:off x="3406632" y="2114550"/>
            <a:ext cx="2515112" cy="1916849"/>
            <a:chOff x="894701" y="2819400"/>
            <a:chExt cx="3353482" cy="2555799"/>
          </a:xfrm>
        </p:grpSpPr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F929D135-C455-1141-81F9-F613D7C6C4D8}"/>
                </a:ext>
              </a:extLst>
            </p:cNvPr>
            <p:cNvSpPr/>
            <p:nvPr/>
          </p:nvSpPr>
          <p:spPr>
            <a:xfrm>
              <a:off x="953049" y="2819400"/>
              <a:ext cx="3199749" cy="1934258"/>
            </a:xfrm>
            <a:prstGeom prst="trapezoid">
              <a:avLst>
                <a:gd name="adj" fmla="val 90123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Merkle </a:t>
              </a:r>
              <a:br>
                <a:rPr lang="en-US" sz="2100" dirty="0">
                  <a:solidFill>
                    <a:schemeClr val="tx1"/>
                  </a:solidFill>
                </a:rPr>
              </a:br>
              <a:r>
                <a:rPr lang="en-US" sz="2100" dirty="0">
                  <a:solidFill>
                    <a:schemeClr val="tx1"/>
                  </a:solidFill>
                </a:rPr>
                <a:t>tree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FA9344A-2D79-9949-9B06-4D3EC1816061}"/>
                </a:ext>
              </a:extLst>
            </p:cNvPr>
            <p:cNvSpPr txBox="1"/>
            <p:nvPr/>
          </p:nvSpPr>
          <p:spPr>
            <a:xfrm>
              <a:off x="894701" y="4882756"/>
              <a:ext cx="335348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Tx</a:t>
              </a:r>
              <a:r>
                <a:rPr lang="en-US" sz="2100" baseline="-25000" dirty="0"/>
                <a:t>1</a:t>
              </a:r>
              <a:r>
                <a:rPr lang="en-US" sz="1800" dirty="0"/>
                <a:t>   Tx</a:t>
              </a:r>
              <a:r>
                <a:rPr lang="en-US" sz="2100" baseline="-25000" dirty="0"/>
                <a:t>2</a:t>
              </a:r>
              <a:r>
                <a:rPr lang="en-US" sz="1800" dirty="0"/>
                <a:t>       …      </a:t>
              </a:r>
              <a:r>
                <a:rPr lang="en-US" sz="1800" dirty="0" err="1"/>
                <a:t>Tx</a:t>
              </a:r>
              <a:r>
                <a:rPr lang="en-US" baseline="-25000" dirty="0" err="1"/>
                <a:t>n</a:t>
              </a:r>
              <a:endParaRPr lang="en-US" sz="1800" baseline="-250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4F026D-1F8C-D64D-ADDA-BA3CFCD54A6E}"/>
              </a:ext>
            </a:extLst>
          </p:cNvPr>
          <p:cNvGrpSpPr/>
          <p:nvPr/>
        </p:nvGrpSpPr>
        <p:grpSpPr>
          <a:xfrm>
            <a:off x="415478" y="2114550"/>
            <a:ext cx="2515112" cy="1916849"/>
            <a:chOff x="894701" y="2819400"/>
            <a:chExt cx="3353482" cy="2555799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4867E79B-4F2D-274A-97BB-B663C7FBE951}"/>
                </a:ext>
              </a:extLst>
            </p:cNvPr>
            <p:cNvSpPr/>
            <p:nvPr/>
          </p:nvSpPr>
          <p:spPr>
            <a:xfrm>
              <a:off x="953049" y="2819400"/>
              <a:ext cx="3199749" cy="1934258"/>
            </a:xfrm>
            <a:prstGeom prst="trapezoid">
              <a:avLst>
                <a:gd name="adj" fmla="val 90123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Merkle </a:t>
              </a:r>
              <a:br>
                <a:rPr lang="en-US" sz="2100" dirty="0">
                  <a:solidFill>
                    <a:schemeClr val="tx1"/>
                  </a:solidFill>
                </a:rPr>
              </a:br>
              <a:r>
                <a:rPr lang="en-US" sz="2100" dirty="0">
                  <a:solidFill>
                    <a:schemeClr val="tx1"/>
                  </a:solidFill>
                </a:rPr>
                <a:t>tree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5746E7-9CCF-5A4D-AA73-0C151D4BF022}"/>
                </a:ext>
              </a:extLst>
            </p:cNvPr>
            <p:cNvSpPr txBox="1"/>
            <p:nvPr/>
          </p:nvSpPr>
          <p:spPr>
            <a:xfrm>
              <a:off x="894701" y="4882756"/>
              <a:ext cx="335348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Tx</a:t>
              </a:r>
              <a:r>
                <a:rPr lang="en-US" sz="2100" baseline="-25000" dirty="0"/>
                <a:t>1</a:t>
              </a:r>
              <a:r>
                <a:rPr lang="en-US" sz="1800" dirty="0"/>
                <a:t>   Tx</a:t>
              </a:r>
              <a:r>
                <a:rPr lang="en-US" sz="2100" baseline="-25000" dirty="0"/>
                <a:t>2</a:t>
              </a:r>
              <a:r>
                <a:rPr lang="en-US" sz="1800" dirty="0"/>
                <a:t>       …      </a:t>
              </a:r>
              <a:r>
                <a:rPr lang="en-US" sz="1800" dirty="0" err="1"/>
                <a:t>Tx</a:t>
              </a:r>
              <a:r>
                <a:rPr lang="en-US" baseline="-25000" dirty="0" err="1"/>
                <a:t>n</a:t>
              </a:r>
              <a:endParaRPr lang="en-US" sz="1800" baseline="-250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A53CE0-3190-F749-8D47-E849D56E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Abstract block chain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820443-B273-A649-8918-6416915BE018}"/>
              </a:ext>
            </a:extLst>
          </p:cNvPr>
          <p:cNvCxnSpPr>
            <a:cxnSpLocks/>
          </p:cNvCxnSpPr>
          <p:nvPr/>
        </p:nvCxnSpPr>
        <p:spPr>
          <a:xfrm>
            <a:off x="0" y="1388147"/>
            <a:ext cx="91440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B9E2E3-2E72-2B4F-99B4-F8C7A1021151}"/>
              </a:ext>
            </a:extLst>
          </p:cNvPr>
          <p:cNvCxnSpPr>
            <a:cxnSpLocks/>
          </p:cNvCxnSpPr>
          <p:nvPr/>
        </p:nvCxnSpPr>
        <p:spPr>
          <a:xfrm>
            <a:off x="0" y="2457450"/>
            <a:ext cx="91440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F94DF6-AEA8-3D40-B522-E7FEEC6BEFAA}"/>
              </a:ext>
            </a:extLst>
          </p:cNvPr>
          <p:cNvSpPr txBox="1"/>
          <p:nvPr/>
        </p:nvSpPr>
        <p:spPr>
          <a:xfrm>
            <a:off x="555585" y="983848"/>
            <a:ext cx="14526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blockchain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F36E79-39CF-9F4F-8018-0F22AAA1BAC1}"/>
              </a:ext>
            </a:extLst>
          </p:cNvPr>
          <p:cNvGrpSpPr/>
          <p:nvPr/>
        </p:nvGrpSpPr>
        <p:grpSpPr>
          <a:xfrm>
            <a:off x="400050" y="1485901"/>
            <a:ext cx="2628153" cy="859790"/>
            <a:chOff x="1328058" y="2077732"/>
            <a:chExt cx="3504204" cy="11463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5B2E26-063F-ED41-8436-25C16FEBCEF6}"/>
                </a:ext>
              </a:extLst>
            </p:cNvPr>
            <p:cNvSpPr/>
            <p:nvPr/>
          </p:nvSpPr>
          <p:spPr>
            <a:xfrm>
              <a:off x="1328058" y="2454729"/>
              <a:ext cx="3504204" cy="769390"/>
            </a:xfrm>
            <a:prstGeom prst="rect">
              <a:avLst/>
            </a:prstGeom>
            <a:solidFill>
              <a:srgbClr val="ADF5B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69FE68-C27C-FB4A-9163-4ECF98BA751E}"/>
                </a:ext>
              </a:extLst>
            </p:cNvPr>
            <p:cNvSpPr/>
            <p:nvPr/>
          </p:nvSpPr>
          <p:spPr>
            <a:xfrm>
              <a:off x="1480306" y="2532627"/>
              <a:ext cx="653294" cy="316585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5AF669-D088-DC48-9554-D198D530D7E2}"/>
                </a:ext>
              </a:extLst>
            </p:cNvPr>
            <p:cNvSpPr txBox="1"/>
            <p:nvPr/>
          </p:nvSpPr>
          <p:spPr>
            <a:xfrm>
              <a:off x="2180343" y="2077732"/>
              <a:ext cx="17188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block header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3279B0-1830-A445-9B29-97915D43FA9B}"/>
                </a:ext>
              </a:extLst>
            </p:cNvPr>
            <p:cNvSpPr txBox="1"/>
            <p:nvPr/>
          </p:nvSpPr>
          <p:spPr>
            <a:xfrm>
              <a:off x="1448797" y="2526268"/>
              <a:ext cx="837203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b="1" dirty="0"/>
                <a:t>⊥</a:t>
              </a:r>
              <a:endParaRPr lang="en-US" sz="18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9FCD-99BE-7F4C-942A-9A9A9D6DB69C}"/>
                </a:ext>
              </a:extLst>
            </p:cNvPr>
            <p:cNvSpPr txBox="1"/>
            <p:nvPr/>
          </p:nvSpPr>
          <p:spPr>
            <a:xfrm>
              <a:off x="2476997" y="2532627"/>
              <a:ext cx="1059711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Merkle</a:t>
              </a:r>
              <a:br>
                <a:rPr lang="en-US" sz="1500" dirty="0"/>
              </a:br>
              <a:r>
                <a:rPr lang="en-US" sz="1500" dirty="0"/>
                <a:t>root</a:t>
              </a:r>
              <a:endParaRPr lang="en-US" sz="18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C2A2D8-FBA8-9046-A1A6-F8B0AADE1252}"/>
                </a:ext>
              </a:extLst>
            </p:cNvPr>
            <p:cNvSpPr txBox="1"/>
            <p:nvPr/>
          </p:nvSpPr>
          <p:spPr>
            <a:xfrm>
              <a:off x="3680632" y="2526268"/>
              <a:ext cx="1059711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other</a:t>
              </a:r>
              <a:br>
                <a:rPr lang="en-US" sz="1500" dirty="0"/>
              </a:br>
              <a:r>
                <a:rPr lang="en-US" sz="1500" dirty="0"/>
                <a:t>data</a:t>
              </a:r>
              <a:endParaRPr lang="en-US" sz="18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BB648-638B-EB4C-88FE-79B290CEDFF9}"/>
              </a:ext>
            </a:extLst>
          </p:cNvPr>
          <p:cNvGrpSpPr/>
          <p:nvPr/>
        </p:nvGrpSpPr>
        <p:grpSpPr>
          <a:xfrm>
            <a:off x="3389631" y="1485901"/>
            <a:ext cx="2628153" cy="859790"/>
            <a:chOff x="1328058" y="2077732"/>
            <a:chExt cx="3504204" cy="114638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D8FCC3-BF9F-724B-9429-280A7B947FFD}"/>
                </a:ext>
              </a:extLst>
            </p:cNvPr>
            <p:cNvSpPr/>
            <p:nvPr/>
          </p:nvSpPr>
          <p:spPr>
            <a:xfrm>
              <a:off x="1328058" y="2454729"/>
              <a:ext cx="3504204" cy="769390"/>
            </a:xfrm>
            <a:prstGeom prst="rect">
              <a:avLst/>
            </a:prstGeom>
            <a:solidFill>
              <a:srgbClr val="ADF5B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A78B27-6BB1-E544-A327-912E1F24A505}"/>
                </a:ext>
              </a:extLst>
            </p:cNvPr>
            <p:cNvSpPr/>
            <p:nvPr/>
          </p:nvSpPr>
          <p:spPr>
            <a:xfrm>
              <a:off x="1480306" y="2532627"/>
              <a:ext cx="653294" cy="316585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2738302-0D9F-8342-B3F1-5533B06E5112}"/>
                </a:ext>
              </a:extLst>
            </p:cNvPr>
            <p:cNvSpPr txBox="1"/>
            <p:nvPr/>
          </p:nvSpPr>
          <p:spPr>
            <a:xfrm>
              <a:off x="2180343" y="2077732"/>
              <a:ext cx="17188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block header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695A39-96E0-5544-8972-FEDD005565A2}"/>
                </a:ext>
              </a:extLst>
            </p:cNvPr>
            <p:cNvSpPr txBox="1"/>
            <p:nvPr/>
          </p:nvSpPr>
          <p:spPr>
            <a:xfrm>
              <a:off x="1448797" y="2526268"/>
              <a:ext cx="837203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hash</a:t>
              </a:r>
              <a:endParaRPr lang="en-US" sz="18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B793A4-6697-684E-95C0-F42C6D41D9DA}"/>
                </a:ext>
              </a:extLst>
            </p:cNvPr>
            <p:cNvSpPr txBox="1"/>
            <p:nvPr/>
          </p:nvSpPr>
          <p:spPr>
            <a:xfrm>
              <a:off x="2476997" y="2532627"/>
              <a:ext cx="1059711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Merkle</a:t>
              </a:r>
              <a:br>
                <a:rPr lang="en-US" sz="1500" dirty="0"/>
              </a:br>
              <a:r>
                <a:rPr lang="en-US" sz="1500" dirty="0"/>
                <a:t>root</a:t>
              </a:r>
              <a:endParaRPr lang="en-US" sz="18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8A5B78-D870-7A4A-84D0-B6CA48CB5F47}"/>
                </a:ext>
              </a:extLst>
            </p:cNvPr>
            <p:cNvSpPr txBox="1"/>
            <p:nvPr/>
          </p:nvSpPr>
          <p:spPr>
            <a:xfrm>
              <a:off x="3680632" y="2526268"/>
              <a:ext cx="1059711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other</a:t>
              </a:r>
              <a:br>
                <a:rPr lang="en-US" sz="1500" dirty="0"/>
              </a:br>
              <a:r>
                <a:rPr lang="en-US" sz="1500" dirty="0"/>
                <a:t>data</a:t>
              </a:r>
              <a:endParaRPr lang="en-US" sz="18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7279127-0915-8242-9B52-2969AA74061C}"/>
              </a:ext>
            </a:extLst>
          </p:cNvPr>
          <p:cNvGrpSpPr/>
          <p:nvPr/>
        </p:nvGrpSpPr>
        <p:grpSpPr>
          <a:xfrm>
            <a:off x="2320282" y="1569537"/>
            <a:ext cx="1473855" cy="252765"/>
            <a:chOff x="3093709" y="2092716"/>
            <a:chExt cx="1965140" cy="337020"/>
          </a:xfrm>
        </p:grpSpPr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347190FD-1E4C-184F-8499-6E3C79CED5EA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3526342" y="2092716"/>
              <a:ext cx="1532507" cy="337020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31DBFBA-6536-9844-BC09-5A1DB62B0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3709" y="2092716"/>
              <a:ext cx="433836" cy="25912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BD5168-B710-0E48-84CA-53505F114868}"/>
              </a:ext>
            </a:extLst>
          </p:cNvPr>
          <p:cNvGrpSpPr/>
          <p:nvPr/>
        </p:nvGrpSpPr>
        <p:grpSpPr>
          <a:xfrm>
            <a:off x="6379213" y="1488650"/>
            <a:ext cx="2628153" cy="859790"/>
            <a:chOff x="1328058" y="2077732"/>
            <a:chExt cx="3504204" cy="114638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7401307-AEE1-6D47-93EC-4844F168C755}"/>
                </a:ext>
              </a:extLst>
            </p:cNvPr>
            <p:cNvSpPr/>
            <p:nvPr/>
          </p:nvSpPr>
          <p:spPr>
            <a:xfrm>
              <a:off x="1328058" y="2454729"/>
              <a:ext cx="3504204" cy="769390"/>
            </a:xfrm>
            <a:prstGeom prst="rect">
              <a:avLst/>
            </a:prstGeom>
            <a:solidFill>
              <a:srgbClr val="ADF5B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7FCD95D-F42E-964E-A05D-C30EA392DAA7}"/>
                </a:ext>
              </a:extLst>
            </p:cNvPr>
            <p:cNvSpPr/>
            <p:nvPr/>
          </p:nvSpPr>
          <p:spPr>
            <a:xfrm>
              <a:off x="1480306" y="2532627"/>
              <a:ext cx="653294" cy="316585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4F2FB80-7671-7743-966E-CE9FCD835BE1}"/>
                </a:ext>
              </a:extLst>
            </p:cNvPr>
            <p:cNvSpPr txBox="1"/>
            <p:nvPr/>
          </p:nvSpPr>
          <p:spPr>
            <a:xfrm>
              <a:off x="2180343" y="2077732"/>
              <a:ext cx="17188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block header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8AADF3-CFE0-1449-A4F5-A2FC56FD48EB}"/>
                </a:ext>
              </a:extLst>
            </p:cNvPr>
            <p:cNvSpPr txBox="1"/>
            <p:nvPr/>
          </p:nvSpPr>
          <p:spPr>
            <a:xfrm>
              <a:off x="1448797" y="2526268"/>
              <a:ext cx="837203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hash</a:t>
              </a:r>
              <a:endParaRPr lang="en-US" sz="18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C8B1A0F-426A-114E-8B2B-5B52030F6B3D}"/>
                </a:ext>
              </a:extLst>
            </p:cNvPr>
            <p:cNvSpPr txBox="1"/>
            <p:nvPr/>
          </p:nvSpPr>
          <p:spPr>
            <a:xfrm>
              <a:off x="2476997" y="2532627"/>
              <a:ext cx="1059711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Merkle</a:t>
              </a:r>
              <a:br>
                <a:rPr lang="en-US" sz="1500" dirty="0"/>
              </a:br>
              <a:r>
                <a:rPr lang="en-US" sz="1500" dirty="0"/>
                <a:t>root</a:t>
              </a:r>
              <a:endParaRPr lang="en-US" sz="18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B1AF9A-1582-7641-AA89-925B5BC3ED2C}"/>
                </a:ext>
              </a:extLst>
            </p:cNvPr>
            <p:cNvSpPr txBox="1"/>
            <p:nvPr/>
          </p:nvSpPr>
          <p:spPr>
            <a:xfrm>
              <a:off x="3680632" y="2526268"/>
              <a:ext cx="1059711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other</a:t>
              </a:r>
              <a:br>
                <a:rPr lang="en-US" sz="1500" dirty="0"/>
              </a:br>
              <a:r>
                <a:rPr lang="en-US" sz="1500" dirty="0"/>
                <a:t>data</a:t>
              </a:r>
              <a:endParaRPr lang="en-US" sz="1800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1E01E0-6160-B349-BCBE-5F7B5613E4CF}"/>
              </a:ext>
            </a:extLst>
          </p:cNvPr>
          <p:cNvGrpSpPr/>
          <p:nvPr/>
        </p:nvGrpSpPr>
        <p:grpSpPr>
          <a:xfrm>
            <a:off x="5301916" y="1565395"/>
            <a:ext cx="1473855" cy="252765"/>
            <a:chOff x="3093709" y="2092716"/>
            <a:chExt cx="1965140" cy="337020"/>
          </a:xfrm>
        </p:grpSpPr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D0C38DE4-7B4C-2D41-908C-85800F2E91EE}"/>
                </a:ext>
              </a:extLst>
            </p:cNvPr>
            <p:cNvCxnSpPr>
              <a:cxnSpLocks/>
            </p:cNvCxnSpPr>
            <p:nvPr/>
          </p:nvCxnSpPr>
          <p:spPr>
            <a:xfrm>
              <a:off x="3526342" y="2092716"/>
              <a:ext cx="1532507" cy="33702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7A5108F-0002-4847-A239-FB83A8F3BC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3709" y="2092716"/>
              <a:ext cx="433836" cy="25912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8C94ABE-04CF-6E46-9440-8C0A6CB54E4F}"/>
              </a:ext>
            </a:extLst>
          </p:cNvPr>
          <p:cNvSpPr txBox="1"/>
          <p:nvPr/>
        </p:nvSpPr>
        <p:spPr>
          <a:xfrm>
            <a:off x="914400" y="4591475"/>
            <a:ext cx="77892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Merkle proofs are used to prove that a Tx is “on the block chain”</a:t>
            </a:r>
          </a:p>
        </p:txBody>
      </p:sp>
    </p:spTree>
    <p:extLst>
      <p:ext uri="{BB962C8B-B14F-4D97-AF65-F5344CB8AC3E}">
        <p14:creationId xmlns:p14="http://schemas.microsoft.com/office/powerpoint/2010/main" val="167160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97B16-077B-A94D-AEF4-308A35A7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application:  proof of work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C5E73B-9273-3F4D-885E-5F0FF10380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452884" cy="38184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u="sng" dirty="0"/>
                  <a:t>Goal</a:t>
                </a:r>
                <a:r>
                  <a:rPr lang="en-US" sz="2400" dirty="0"/>
                  <a:t>:   computational problem that</a:t>
                </a:r>
              </a:p>
              <a:p>
                <a:r>
                  <a:rPr lang="en-US" sz="2400" dirty="0"/>
                  <a:t>takes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to solve, but			(D is called the </a:t>
                </a:r>
                <a:r>
                  <a:rPr lang="en-US" sz="2400" b="1" dirty="0"/>
                  <a:t>difficulty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solution takes time O(1) to verify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How?    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⇾{0,1,2,…,2</m:t>
                    </m:r>
                    <m:r>
                      <a:rPr lang="en-US" sz="2400" i="1" baseline="3000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2400" dirty="0"/>
                  <a:t>    e.g. 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2376"/>
                  </a:spcBef>
                </a:pPr>
                <a:r>
                  <a:rPr lang="en-US" sz="2400" dirty="0"/>
                  <a:t>puzzle:   input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  output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)&lt;2</m:t>
                    </m:r>
                    <m:r>
                      <a:rPr lang="en-US" sz="2400" i="1" baseline="3000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2376"/>
                  </a:spcBef>
                </a:pPr>
                <a:r>
                  <a:rPr lang="en-US" sz="2400" dirty="0"/>
                  <a:t>verify(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):    accept if  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)&lt;2</m:t>
                    </m:r>
                    <m:r>
                      <a:rPr lang="en-US" sz="2400" i="1" baseline="30000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C5E73B-9273-3F4D-885E-5F0FF1038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452884" cy="3818430"/>
              </a:xfrm>
              <a:blipFill>
                <a:blip r:embed="rId2"/>
                <a:stretch>
                  <a:fillRect l="-1203" t="-1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DEB1A31-1CD9-4546-A054-852815C01719}"/>
              </a:ext>
            </a:extLst>
          </p:cNvPr>
          <p:cNvSpPr/>
          <p:nvPr/>
        </p:nvSpPr>
        <p:spPr>
          <a:xfrm>
            <a:off x="3742664" y="4221125"/>
            <a:ext cx="2371058" cy="60605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284757-0C30-404E-8FA8-EB8E070EB1B5}"/>
              </a:ext>
            </a:extLst>
          </p:cNvPr>
          <p:cNvSpPr/>
          <p:nvPr/>
        </p:nvSpPr>
        <p:spPr>
          <a:xfrm>
            <a:off x="276447" y="1200151"/>
            <a:ext cx="5082362" cy="137159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8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97B16-077B-A94D-AEF4-308A35A7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application:  proof of work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C5E73B-9273-3F4D-885E-5F0FF10380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1"/>
                <a:ext cx="8588829" cy="38184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u="sng" dirty="0"/>
                  <a:t>Thm</a:t>
                </a:r>
                <a:r>
                  <a:rPr lang="en-US" sz="2400" dirty="0"/>
                  <a:t>:    if H is a “random function” then the best algorithm </a:t>
                </a:r>
                <a:br>
                  <a:rPr lang="en-US" sz="2400" dirty="0"/>
                </a:br>
                <a:r>
                  <a:rPr lang="en-US" sz="2400" dirty="0"/>
                  <a:t>	requires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 evaluations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in expectation.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Note:  this is a parallel algorithm</a:t>
                </a:r>
              </a:p>
              <a:p>
                <a:pPr marL="0" indent="0">
                  <a:buNone/>
                </a:pPr>
                <a:r>
                  <a:rPr lang="en-US" sz="2400" dirty="0"/>
                  <a:t>	⇒   the more machines I have, the faster I solve the puzzle.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Proof of work is used in some consensus protocols (e.g., Bitcoin)</a:t>
                </a:r>
              </a:p>
              <a:p>
                <a:pPr marL="0" indent="0">
                  <a:spcBef>
                    <a:spcPts val="1824"/>
                  </a:spcBef>
                  <a:buNone/>
                </a:pPr>
                <a:r>
                  <a:rPr lang="en-US" sz="2400" dirty="0"/>
                  <a:t>	Bitcoin uses 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SHA</m:t>
                    </m:r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256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SHA</m:t>
                    </m:r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256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C5E73B-9273-3F4D-885E-5F0FF1038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1"/>
                <a:ext cx="8588829" cy="3818430"/>
              </a:xfrm>
              <a:blipFill>
                <a:blip r:embed="rId2"/>
                <a:stretch>
                  <a:fillRect l="-1182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028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47E5F7-9375-E34A-8C68-F566D9978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83307"/>
            <a:ext cx="7772400" cy="695368"/>
          </a:xfrm>
        </p:spPr>
        <p:txBody>
          <a:bodyPr/>
          <a:lstStyle/>
          <a:p>
            <a:r>
              <a:rPr lang="en-US" dirty="0"/>
              <a:t>Cryptography background:</a:t>
            </a:r>
            <a:br>
              <a:rPr lang="en-US" dirty="0"/>
            </a:br>
            <a:r>
              <a:rPr lang="en-US" dirty="0"/>
              <a:t>Digital Signatures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1059F8C-C478-A545-A4BF-F3315846C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317422"/>
            <a:ext cx="6400800" cy="1314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to authorize a transaction</a:t>
            </a:r>
          </a:p>
        </p:txBody>
      </p:sp>
    </p:spTree>
    <p:extLst>
      <p:ext uri="{BB962C8B-B14F-4D97-AF65-F5344CB8AC3E}">
        <p14:creationId xmlns:p14="http://schemas.microsoft.com/office/powerpoint/2010/main" val="802808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Signatures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895350"/>
            <a:ext cx="88392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Physical signatures:  </a:t>
            </a:r>
            <a:r>
              <a:rPr lang="en-US" b="0" dirty="0"/>
              <a:t>bind transaction to author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4800" y="1581150"/>
            <a:ext cx="3352800" cy="1186854"/>
            <a:chOff x="609600" y="1962150"/>
            <a:chExt cx="3352800" cy="118685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1962150"/>
              <a:ext cx="3352800" cy="118685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14400" y="2393950"/>
              <a:ext cx="23806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Bob agrees to pay Alice 1$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10393" t="16976" r="29453" b="8950"/>
            <a:stretch/>
          </p:blipFill>
          <p:spPr>
            <a:xfrm>
              <a:off x="1600201" y="2724150"/>
              <a:ext cx="457200" cy="287246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4070069" y="2561979"/>
            <a:ext cx="4311931" cy="1196625"/>
            <a:chOff x="4070069" y="2561979"/>
            <a:chExt cx="4311931" cy="1196625"/>
          </a:xfrm>
        </p:grpSpPr>
        <p:grpSp>
          <p:nvGrpSpPr>
            <p:cNvPr id="9" name="Group 8"/>
            <p:cNvGrpSpPr/>
            <p:nvPr/>
          </p:nvGrpSpPr>
          <p:grpSpPr>
            <a:xfrm>
              <a:off x="5029200" y="2571750"/>
              <a:ext cx="3352800" cy="1186854"/>
              <a:chOff x="609600" y="1962150"/>
              <a:chExt cx="3352800" cy="1186854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" y="1962150"/>
                <a:ext cx="3352800" cy="1186854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914400" y="2393950"/>
                <a:ext cx="2588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Bob agrees to pay Alice 100$</a:t>
                </a: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/>
              <a:srcRect l="10393" t="16976" r="29453" b="8950"/>
              <a:stretch/>
            </p:blipFill>
            <p:spPr>
              <a:xfrm>
                <a:off x="1600201" y="2724150"/>
                <a:ext cx="457200" cy="287246"/>
              </a:xfrm>
              <a:prstGeom prst="rect">
                <a:avLst/>
              </a:prstGeom>
            </p:spPr>
          </p:pic>
        </p:grpSp>
        <p:sp>
          <p:nvSpPr>
            <p:cNvPr id="6" name="Right Arrow 5"/>
            <p:cNvSpPr/>
            <p:nvPr/>
          </p:nvSpPr>
          <p:spPr>
            <a:xfrm rot="1672349">
              <a:off x="4070069" y="2561979"/>
              <a:ext cx="685800" cy="3048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52400" y="3796665"/>
            <a:ext cx="856286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 in the digital world:   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	   anyone can copy Bob’s signature from one doc to another</a:t>
            </a:r>
          </a:p>
        </p:txBody>
      </p:sp>
    </p:spTree>
    <p:extLst>
      <p:ext uri="{BB962C8B-B14F-4D97-AF65-F5344CB8AC3E}">
        <p14:creationId xmlns:p14="http://schemas.microsoft.com/office/powerpoint/2010/main" val="252412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3221"/>
            <a:ext cx="8229600" cy="857250"/>
          </a:xfrm>
        </p:spPr>
        <p:txBody>
          <a:bodyPr/>
          <a:lstStyle/>
          <a:p>
            <a:r>
              <a:rPr lang="en-US" dirty="0"/>
              <a:t>Digital signatures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19150"/>
            <a:ext cx="8839200" cy="609600"/>
          </a:xfrm>
        </p:spPr>
        <p:txBody>
          <a:bodyPr>
            <a:normAutofit/>
          </a:bodyPr>
          <a:lstStyle/>
          <a:p>
            <a:pPr marL="0" indent="0">
              <a:spcBef>
                <a:spcPct val="100000"/>
              </a:spcBef>
              <a:buNone/>
            </a:pPr>
            <a:r>
              <a:rPr lang="en-US" dirty="0"/>
              <a:t>Solution:  </a:t>
            </a:r>
            <a:r>
              <a:rPr lang="en-US" b="0" dirty="0"/>
              <a:t>make signature depend on document</a:t>
            </a:r>
          </a:p>
          <a:p>
            <a:pPr marL="914400" lvl="2" indent="0">
              <a:lnSpc>
                <a:spcPct val="140000"/>
              </a:lnSpc>
              <a:spcBef>
                <a:spcPct val="60000"/>
              </a:spcBef>
              <a:buNone/>
            </a:pP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1600200" y="1863864"/>
            <a:ext cx="3352800" cy="1186854"/>
            <a:chOff x="304800" y="2019240"/>
            <a:chExt cx="3352800" cy="1186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2019240"/>
              <a:ext cx="3352800" cy="118685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09600" y="2451040"/>
              <a:ext cx="23806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Bob agrees to pay Alice 1$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92" y="3692664"/>
            <a:ext cx="1036320" cy="762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64" y="4302264"/>
            <a:ext cx="1667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secret signing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key  (</a:t>
            </a:r>
            <a:r>
              <a:rPr lang="en-US" sz="2000" dirty="0" err="1">
                <a:latin typeface="+mn-lt"/>
              </a:rPr>
              <a:t>sk</a:t>
            </a:r>
            <a:r>
              <a:rPr lang="en-US" sz="2000" dirty="0">
                <a:latin typeface="+mn-lt"/>
              </a:rPr>
              <a:t>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39192" y="3768864"/>
            <a:ext cx="1494608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2" name="Up Arrow 1"/>
          <p:cNvSpPr/>
          <p:nvPr/>
        </p:nvSpPr>
        <p:spPr>
          <a:xfrm flipV="1">
            <a:off x="2924992" y="3159264"/>
            <a:ext cx="228600" cy="533400"/>
          </a:xfrm>
          <a:prstGeom prst="up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1477192" y="4073664"/>
            <a:ext cx="762000" cy="152400"/>
          </a:xfrm>
          <a:prstGeom prst="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1400" y="3105150"/>
            <a:ext cx="1354908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signature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70075" y="1424285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Signer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477000" y="1733550"/>
            <a:ext cx="1295400" cy="1295400"/>
            <a:chOff x="6629400" y="1428750"/>
            <a:chExt cx="1295400" cy="1295400"/>
          </a:xfrm>
        </p:grpSpPr>
        <p:sp>
          <p:nvSpPr>
            <p:cNvPr id="14" name="Rounded Rectangle 13"/>
            <p:cNvSpPr/>
            <p:nvPr/>
          </p:nvSpPr>
          <p:spPr>
            <a:xfrm>
              <a:off x="6629400" y="1962150"/>
              <a:ext cx="1295400" cy="762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verifier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81800" y="1428750"/>
              <a:ext cx="11137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Verifier</a:t>
              </a:r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332376" y="2647950"/>
            <a:ext cx="1079500" cy="152400"/>
          </a:xfrm>
          <a:prstGeom prst="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343" t="13511" r="3163" b="8927"/>
          <a:stretch/>
        </p:blipFill>
        <p:spPr>
          <a:xfrm flipH="1">
            <a:off x="6789603" y="3817691"/>
            <a:ext cx="958533" cy="591024"/>
          </a:xfrm>
          <a:prstGeom prst="rect">
            <a:avLst/>
          </a:prstGeom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6225134" y="4280716"/>
            <a:ext cx="2044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public verification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key  (</a:t>
            </a:r>
            <a:r>
              <a:rPr lang="en-US" sz="2000" dirty="0" err="1">
                <a:latin typeface="+mn-lt"/>
              </a:rPr>
              <a:t>pk</a:t>
            </a:r>
            <a:r>
              <a:rPr lang="en-US" sz="2000" dirty="0">
                <a:latin typeface="+mn-lt"/>
              </a:rPr>
              <a:t>)</a:t>
            </a:r>
          </a:p>
        </p:txBody>
      </p:sp>
      <p:sp>
        <p:nvSpPr>
          <p:cNvPr id="23" name="Up Arrow 22"/>
          <p:cNvSpPr/>
          <p:nvPr/>
        </p:nvSpPr>
        <p:spPr>
          <a:xfrm>
            <a:off x="7110375" y="3105150"/>
            <a:ext cx="228600" cy="762000"/>
          </a:xfrm>
          <a:prstGeom prst="up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7797585" y="2116838"/>
            <a:ext cx="1346919" cy="1015663"/>
            <a:chOff x="7772400" y="2091775"/>
            <a:chExt cx="1346919" cy="1015663"/>
          </a:xfrm>
        </p:grpSpPr>
        <p:cxnSp>
          <p:nvCxnSpPr>
            <p:cNvPr id="16" name="Straight Arrow Connector 15"/>
            <p:cNvCxnSpPr>
              <a:stCxn id="14" idx="3"/>
            </p:cNvCxnSpPr>
            <p:nvPr/>
          </p:nvCxnSpPr>
          <p:spPr>
            <a:xfrm>
              <a:off x="7772400" y="2647950"/>
              <a:ext cx="685800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8105475" y="2091775"/>
              <a:ext cx="101384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latin typeface="+mn-lt"/>
                </a:rPr>
                <a:t>‘accept’</a:t>
              </a:r>
            </a:p>
            <a:p>
              <a:pPr algn="ctr"/>
              <a:r>
                <a:rPr lang="en-US" sz="2000" b="1" dirty="0">
                  <a:latin typeface="+mn-lt"/>
                </a:rPr>
                <a:t>or</a:t>
              </a:r>
            </a:p>
            <a:p>
              <a:pPr algn="ctr"/>
              <a:r>
                <a:rPr lang="en-US" sz="2000" b="1" dirty="0">
                  <a:latin typeface="+mn-lt"/>
                </a:rPr>
                <a:t>‘reject’</a:t>
              </a:r>
            </a:p>
          </p:txBody>
        </p:sp>
      </p:grpSp>
      <p:sp>
        <p:nvSpPr>
          <p:cNvPr id="27" name="Bent Arrow 26"/>
          <p:cNvSpPr/>
          <p:nvPr/>
        </p:nvSpPr>
        <p:spPr>
          <a:xfrm rot="16200000" flipV="1">
            <a:off x="3651399" y="3600450"/>
            <a:ext cx="685800" cy="609600"/>
          </a:xfrm>
          <a:prstGeom prst="ben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ight Brace 27"/>
          <p:cNvSpPr/>
          <p:nvPr/>
        </p:nvSpPr>
        <p:spPr>
          <a:xfrm>
            <a:off x="5029200" y="1885950"/>
            <a:ext cx="304800" cy="1676400"/>
          </a:xfrm>
          <a:prstGeom prst="rightBrac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/>
      <p:bldP spid="23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754"/>
            <a:ext cx="8229600" cy="623097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signatures:   syntax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71550"/>
            <a:ext cx="8686800" cy="4095750"/>
          </a:xfrm>
        </p:spPr>
        <p:txBody>
          <a:bodyPr>
            <a:normAutofit/>
          </a:bodyPr>
          <a:lstStyle/>
          <a:p>
            <a:pPr marL="57150" indent="0">
              <a:spcBef>
                <a:spcPts val="1200"/>
              </a:spcBef>
              <a:buNone/>
              <a:tabLst>
                <a:tab pos="3200400" algn="l"/>
              </a:tabLst>
            </a:pPr>
            <a:r>
              <a:rPr lang="en-US" sz="2400" b="1" u="sng" dirty="0">
                <a:sym typeface="Symbol" charset="0"/>
              </a:rPr>
              <a:t>Def</a:t>
            </a:r>
            <a:r>
              <a:rPr lang="en-US" sz="2400" dirty="0">
                <a:sym typeface="Symbol" charset="0"/>
              </a:rPr>
              <a:t>:    a signature scheme is a triple of algorithms:</a:t>
            </a:r>
          </a:p>
          <a:p>
            <a:pPr marL="800100" lvl="1">
              <a:spcBef>
                <a:spcPts val="1200"/>
              </a:spcBef>
              <a:tabLst>
                <a:tab pos="3200400" algn="l"/>
              </a:tabLst>
            </a:pPr>
            <a:r>
              <a:rPr lang="en-US" sz="2400" b="1" dirty="0">
                <a:sym typeface="Symbol" charset="0"/>
              </a:rPr>
              <a:t>Gen</a:t>
            </a:r>
            <a:r>
              <a:rPr lang="en-US" sz="2400" dirty="0">
                <a:sym typeface="Symbol" charset="0"/>
              </a:rPr>
              <a:t>():  </a:t>
            </a:r>
            <a:r>
              <a:rPr lang="en-US" sz="2400" dirty="0"/>
              <a:t>outputs a key pair    (pk, </a:t>
            </a:r>
            <a:r>
              <a:rPr lang="en-US" sz="2400" dirty="0" err="1"/>
              <a:t>sk</a:t>
            </a:r>
            <a:r>
              <a:rPr lang="en-US" sz="2400" dirty="0"/>
              <a:t>)</a:t>
            </a:r>
            <a:endParaRPr lang="en-US" sz="2400" dirty="0">
              <a:sym typeface="Symbol" charset="0"/>
            </a:endParaRPr>
          </a:p>
          <a:p>
            <a:pPr marL="800100" lvl="1">
              <a:spcBef>
                <a:spcPts val="1200"/>
              </a:spcBef>
              <a:tabLst>
                <a:tab pos="3200400" algn="l"/>
              </a:tabLst>
            </a:pPr>
            <a:r>
              <a:rPr lang="en-US" sz="2400" b="1" dirty="0">
                <a:sym typeface="Symbol" charset="0"/>
              </a:rPr>
              <a:t>Sign</a:t>
            </a:r>
            <a:r>
              <a:rPr lang="en-US" sz="2400" dirty="0">
                <a:sym typeface="Symbol" charset="0"/>
              </a:rPr>
              <a:t>(</a:t>
            </a:r>
            <a:r>
              <a:rPr lang="en-US" sz="2400" dirty="0" err="1">
                <a:sym typeface="Symbol" charset="0"/>
              </a:rPr>
              <a:t>sk</a:t>
            </a:r>
            <a:r>
              <a:rPr lang="en-US" sz="2400" dirty="0">
                <a:sym typeface="Symbol" charset="0"/>
              </a:rPr>
              <a:t>, </a:t>
            </a:r>
            <a:r>
              <a:rPr lang="en-US" sz="2400" dirty="0"/>
              <a:t>msg</a:t>
            </a:r>
            <a:r>
              <a:rPr lang="en-US" sz="2400" dirty="0">
                <a:sym typeface="Symbol" charset="0"/>
              </a:rPr>
              <a:t>)  outputs sig.  </a:t>
            </a:r>
            <a:r>
              <a:rPr lang="en-US" sz="2400" dirty="0" err="1">
                <a:sym typeface="Symbol" charset="0"/>
              </a:rPr>
              <a:t>σ</a:t>
            </a:r>
            <a:endParaRPr lang="en-US" sz="2400" dirty="0">
              <a:sym typeface="Symbol" charset="0"/>
            </a:endParaRPr>
          </a:p>
          <a:p>
            <a:pPr marL="800100" lvl="1">
              <a:spcBef>
                <a:spcPts val="1200"/>
              </a:spcBef>
              <a:tabLst>
                <a:tab pos="3200400" algn="l"/>
              </a:tabLst>
            </a:pPr>
            <a:r>
              <a:rPr lang="en-US" sz="2400" b="1" dirty="0">
                <a:sym typeface="Symbol" charset="0"/>
              </a:rPr>
              <a:t>Verify</a:t>
            </a:r>
            <a:r>
              <a:rPr lang="en-US" sz="2400" dirty="0">
                <a:sym typeface="Symbol" charset="0"/>
              </a:rPr>
              <a:t>(pk, msg, </a:t>
            </a:r>
            <a:r>
              <a:rPr lang="en-US" sz="2400" dirty="0" err="1">
                <a:sym typeface="Symbol" charset="0"/>
              </a:rPr>
              <a:t>σ</a:t>
            </a:r>
            <a:r>
              <a:rPr lang="en-US" sz="2400" dirty="0">
                <a:sym typeface="Symbol" charset="0"/>
              </a:rPr>
              <a:t>)  outputs ‘accept</a:t>
            </a:r>
            <a:r>
              <a:rPr lang="ja-JP" altLang="en-US" sz="2400" dirty="0">
                <a:latin typeface="Arial"/>
                <a:sym typeface="Symbol" charset="0"/>
              </a:rPr>
              <a:t>’</a:t>
            </a:r>
            <a:r>
              <a:rPr lang="en-US" sz="2400" dirty="0">
                <a:sym typeface="Symbol" charset="0"/>
              </a:rPr>
              <a:t> or  ‘reject</a:t>
            </a:r>
            <a:r>
              <a:rPr lang="en-US" sz="2400" dirty="0">
                <a:latin typeface="Arial"/>
                <a:sym typeface="Symbol" charset="0"/>
              </a:rPr>
              <a:t>’</a:t>
            </a:r>
            <a:endParaRPr lang="en-US" altLang="ja-JP" sz="2400" dirty="0">
              <a:latin typeface="Arial"/>
              <a:sym typeface="Symbol" charset="0"/>
            </a:endParaRPr>
          </a:p>
          <a:p>
            <a:pPr marL="0" indent="0">
              <a:spcBef>
                <a:spcPts val="4200"/>
              </a:spcBef>
              <a:buNone/>
            </a:pPr>
            <a:r>
              <a:rPr lang="en-US" sz="2400" b="1" u="sng" dirty="0"/>
              <a:t>Secure signatures</a:t>
            </a:r>
            <a:r>
              <a:rPr lang="en-US" sz="2400" dirty="0"/>
              <a:t>:   (informal)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400" dirty="0"/>
              <a:t>	Adversary who sees signatures on many messages of his choice,</a:t>
            </a:r>
            <a:br>
              <a:rPr lang="en-US" sz="2400" dirty="0"/>
            </a:br>
            <a:r>
              <a:rPr lang="en-US" sz="2400" dirty="0"/>
              <a:t>	cannot forge a signature on a new message.</a:t>
            </a:r>
          </a:p>
        </p:txBody>
      </p:sp>
    </p:spTree>
    <p:extLst>
      <p:ext uri="{BB962C8B-B14F-4D97-AF65-F5344CB8AC3E}">
        <p14:creationId xmlns:p14="http://schemas.microsoft.com/office/powerpoint/2010/main" val="230832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4103-22F4-FC4C-B55F-CD108CFE2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Families of signature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2D54E-EFB5-3847-91A8-F48D20A0B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01" y="1029672"/>
            <a:ext cx="8686801" cy="3988909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1776"/>
              </a:spcBef>
              <a:buFont typeface="+mj-lt"/>
              <a:buAutoNum type="arabicPeriod"/>
            </a:pPr>
            <a:r>
              <a:rPr lang="en-US" sz="2400" u="sng" dirty="0"/>
              <a:t>RSA signatures (old … not used in blockchains)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long sigs and public keys (≥256 bytes),    fast to verify</a:t>
            </a:r>
          </a:p>
          <a:p>
            <a:pPr marL="457200" indent="-457200">
              <a:spcBef>
                <a:spcPts val="2376"/>
              </a:spcBef>
              <a:buFont typeface="+mj-lt"/>
              <a:buAutoNum type="arabicPeriod"/>
            </a:pPr>
            <a:r>
              <a:rPr lang="en-US" sz="2400" u="sng" dirty="0"/>
              <a:t>Discrete-log signatures</a:t>
            </a:r>
            <a:r>
              <a:rPr lang="en-US" sz="2400" dirty="0"/>
              <a:t>:   </a:t>
            </a:r>
            <a:r>
              <a:rPr lang="en-US" sz="2400" dirty="0" err="1"/>
              <a:t>Schnorr</a:t>
            </a:r>
            <a:r>
              <a:rPr lang="en-US" sz="2400" dirty="0"/>
              <a:t> and  ECDSA</a:t>
            </a:r>
          </a:p>
          <a:p>
            <a:pPr lvl="1"/>
            <a:r>
              <a:rPr lang="en-US" sz="2400" dirty="0"/>
              <a:t>short sigs (48 or 64 bytes) and public key (32 bytes)</a:t>
            </a:r>
          </a:p>
          <a:p>
            <a:pPr marL="457200" indent="-457200">
              <a:spcBef>
                <a:spcPts val="2376"/>
              </a:spcBef>
              <a:buFont typeface="+mj-lt"/>
              <a:buAutoNum type="arabicPeriod"/>
            </a:pPr>
            <a:r>
              <a:rPr lang="en-US" sz="2400" u="sng" dirty="0"/>
              <a:t>BLS signatures</a:t>
            </a:r>
            <a:r>
              <a:rPr lang="en-US" sz="2400" dirty="0"/>
              <a:t>:  48 bytes,   </a:t>
            </a:r>
            <a:r>
              <a:rPr lang="en-US" sz="2400" dirty="0" err="1"/>
              <a:t>aggregatable</a:t>
            </a:r>
            <a:r>
              <a:rPr lang="en-US" sz="2400" dirty="0"/>
              <a:t>,   easy threshold</a:t>
            </a:r>
          </a:p>
          <a:p>
            <a:pPr marL="457200" indent="-457200">
              <a:spcBef>
                <a:spcPts val="4776"/>
              </a:spcBef>
              <a:buFont typeface="+mj-lt"/>
              <a:buAutoNum type="arabicPeriod"/>
            </a:pPr>
            <a:r>
              <a:rPr lang="en-US" sz="2400" u="sng" dirty="0"/>
              <a:t>Post-quantum</a:t>
            </a:r>
            <a:r>
              <a:rPr lang="en-US" sz="2400" dirty="0"/>
              <a:t> signatures:    long  (≥768 bytes)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C473AA-4202-524E-8FFF-C704CF555A34}"/>
              </a:ext>
            </a:extLst>
          </p:cNvPr>
          <p:cNvCxnSpPr/>
          <p:nvPr/>
        </p:nvCxnSpPr>
        <p:spPr>
          <a:xfrm>
            <a:off x="0" y="404505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95A3EAC-F28F-1D45-8F86-AF11F949F3F2}"/>
              </a:ext>
            </a:extLst>
          </p:cNvPr>
          <p:cNvSpPr txBox="1"/>
          <p:nvPr/>
        </p:nvSpPr>
        <p:spPr>
          <a:xfrm>
            <a:off x="6017018" y="3644948"/>
            <a:ext cx="3105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(Ethereum </a:t>
            </a:r>
            <a:r>
              <a:rPr lang="en-US" sz="1800" dirty="0">
                <a:latin typeface="+mn-lt"/>
              </a:rPr>
              <a:t>2.0</a:t>
            </a:r>
            <a:r>
              <a:rPr lang="en-US" sz="2000" dirty="0">
                <a:latin typeface="+mn-lt"/>
              </a:rPr>
              <a:t>, Chia, </a:t>
            </a:r>
            <a:r>
              <a:rPr lang="en-US" sz="2000" dirty="0" err="1">
                <a:latin typeface="+mn-lt"/>
              </a:rPr>
              <a:t>Dfinity</a:t>
            </a:r>
            <a:r>
              <a:rPr lang="en-US" sz="2000" dirty="0">
                <a:latin typeface="+mn-lt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D047B-A9F5-714B-8CFE-85923974A73D}"/>
              </a:ext>
            </a:extLst>
          </p:cNvPr>
          <p:cNvSpPr txBox="1"/>
          <p:nvPr/>
        </p:nvSpPr>
        <p:spPr>
          <a:xfrm>
            <a:off x="6936793" y="2179787"/>
            <a:ext cx="220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(Bitcoin, Ethereum)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E6CD9B-AC64-464D-9DDA-24B01415FD65}"/>
              </a:ext>
            </a:extLst>
          </p:cNvPr>
          <p:cNvGrpSpPr/>
          <p:nvPr/>
        </p:nvGrpSpPr>
        <p:grpSpPr>
          <a:xfrm>
            <a:off x="6836229" y="4681834"/>
            <a:ext cx="2307771" cy="461666"/>
            <a:chOff x="6836229" y="4681834"/>
            <a:chExt cx="2307771" cy="4616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ECAB8D-B084-5040-B67D-4709ECED9127}"/>
                </a:ext>
              </a:extLst>
            </p:cNvPr>
            <p:cNvSpPr txBox="1"/>
            <p:nvPr/>
          </p:nvSpPr>
          <p:spPr>
            <a:xfrm>
              <a:off x="6996296" y="4681834"/>
              <a:ext cx="2147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details in CS255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BCA0F3-C277-AD4E-AAEB-C9C83F852747}"/>
                </a:ext>
              </a:extLst>
            </p:cNvPr>
            <p:cNvSpPr/>
            <p:nvPr/>
          </p:nvSpPr>
          <p:spPr>
            <a:xfrm>
              <a:off x="6836229" y="4681834"/>
              <a:ext cx="2307771" cy="461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89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0D9F8-5F2E-7448-A276-47D58155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all the excitement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DB5FA-0C8E-FE45-BB51-D7C3A886C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200151"/>
            <a:ext cx="8739961" cy="3818430"/>
          </a:xfrm>
        </p:spPr>
        <p:txBody>
          <a:bodyPr>
            <a:noAutofit/>
          </a:bodyPr>
          <a:lstStyle/>
          <a:p>
            <a:pPr marL="0" indent="0">
              <a:spcBef>
                <a:spcPts val="2376"/>
              </a:spcBef>
              <a:buNone/>
            </a:pPr>
            <a:r>
              <a:rPr lang="en-US" sz="2400" dirty="0"/>
              <a:t>(2) </a:t>
            </a:r>
            <a:r>
              <a:rPr lang="en-US" sz="2400" u="sng" dirty="0"/>
              <a:t>Beyond stored value</a:t>
            </a:r>
            <a:r>
              <a:rPr lang="en-US" sz="2400" dirty="0"/>
              <a:t>:   </a:t>
            </a:r>
            <a:r>
              <a:rPr lang="en-US" sz="2400" b="1" dirty="0"/>
              <a:t>decentralized applications (DAPPs)</a:t>
            </a:r>
          </a:p>
          <a:p>
            <a:r>
              <a:rPr lang="en-US" sz="2400" b="1" dirty="0" err="1"/>
              <a:t>DeFi</a:t>
            </a:r>
            <a:r>
              <a:rPr lang="en-US" sz="2400" dirty="0"/>
              <a:t>:   financial instruments managed by </a:t>
            </a:r>
            <a:r>
              <a:rPr lang="en-US" sz="2400" u="sng" dirty="0"/>
              <a:t>public</a:t>
            </a:r>
            <a:r>
              <a:rPr lang="en-US" sz="2400" dirty="0"/>
              <a:t> programs</a:t>
            </a:r>
          </a:p>
          <a:p>
            <a:pPr lvl="1"/>
            <a:r>
              <a:rPr lang="en-US" sz="2400" dirty="0"/>
              <a:t>examples:   </a:t>
            </a:r>
            <a:r>
              <a:rPr lang="en-US" sz="2400" dirty="0" err="1"/>
              <a:t>stablecoins</a:t>
            </a:r>
            <a:r>
              <a:rPr lang="en-US" sz="2400" dirty="0"/>
              <a:t>,   lending,   exchanges,   ….</a:t>
            </a:r>
          </a:p>
          <a:p>
            <a:pPr>
              <a:spcBef>
                <a:spcPts val="1200"/>
              </a:spcBef>
            </a:pPr>
            <a:r>
              <a:rPr lang="en-US" sz="2400" b="1" dirty="0"/>
              <a:t>Asset management </a:t>
            </a:r>
            <a:r>
              <a:rPr lang="en-US" sz="2400" dirty="0"/>
              <a:t>(NFTs)</a:t>
            </a:r>
            <a:r>
              <a:rPr lang="en-US" sz="2400" b="1" dirty="0"/>
              <a:t>:  </a:t>
            </a:r>
            <a:r>
              <a:rPr lang="en-US" sz="2400" dirty="0"/>
              <a:t>  art,  game assets,  domain names.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Decentralized organizations </a:t>
            </a:r>
            <a:r>
              <a:rPr lang="en-US" sz="2400" dirty="0"/>
              <a:t>(DAOs):      </a:t>
            </a:r>
            <a:r>
              <a:rPr lang="en-US" sz="2000" dirty="0"/>
              <a:t>(decentralized governance)</a:t>
            </a:r>
          </a:p>
          <a:p>
            <a:pPr marL="912813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DAOs for investment,   for donations,   for collecting art,   etc. </a:t>
            </a:r>
          </a:p>
          <a:p>
            <a:pPr marL="0" indent="0">
              <a:spcBef>
                <a:spcPts val="3200"/>
              </a:spcBef>
              <a:buNone/>
            </a:pPr>
            <a:r>
              <a:rPr lang="en-US" sz="2400" dirty="0"/>
              <a:t>(3) New programming model:   writing decentralized programs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749B8B-EA6A-C345-8B37-8F92F120A6F6}"/>
              </a:ext>
            </a:extLst>
          </p:cNvPr>
          <p:cNvCxnSpPr/>
          <p:nvPr/>
        </p:nvCxnSpPr>
        <p:spPr>
          <a:xfrm>
            <a:off x="95693" y="4199857"/>
            <a:ext cx="89526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02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9898-7D48-944B-9BA5-F4E0836C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Signatures on the blockchain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3EA02-6E85-984C-8E90-31E3BBB5C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68" y="1047291"/>
            <a:ext cx="4981168" cy="190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Signatures are used everywhere:</a:t>
            </a:r>
          </a:p>
          <a:p>
            <a:r>
              <a:rPr lang="en-US" sz="2400" dirty="0"/>
              <a:t>ensure Tx authorization,</a:t>
            </a:r>
          </a:p>
          <a:p>
            <a:r>
              <a:rPr lang="en-US" sz="2400" dirty="0"/>
              <a:t>governance votes,</a:t>
            </a:r>
          </a:p>
          <a:p>
            <a:r>
              <a:rPr lang="en-US" sz="2400" dirty="0"/>
              <a:t>consensus protocol votes.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6ED94-5345-BD47-B55E-C1C3167E1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101" y="2408536"/>
            <a:ext cx="1190746" cy="119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F37A4C-005A-6D4E-A8B7-F36C03644B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596" y="3305319"/>
            <a:ext cx="473557" cy="816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E14E1-9964-7442-B623-22250EB286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84244" y="4186436"/>
            <a:ext cx="584281" cy="864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460E75-3261-1F44-AF3D-9F334BFF4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520" y="3232563"/>
            <a:ext cx="1190746" cy="1190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7ACB2-D575-C94E-A69E-A503B8C5B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0912" y="3580751"/>
            <a:ext cx="1190746" cy="119074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F581211-A474-3F45-A646-07CDD526C564}"/>
              </a:ext>
            </a:extLst>
          </p:cNvPr>
          <p:cNvSpPr/>
          <p:nvPr/>
        </p:nvSpPr>
        <p:spPr>
          <a:xfrm>
            <a:off x="5820867" y="2376362"/>
            <a:ext cx="2986275" cy="264222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BE26037B-8232-B147-BEE4-5F97A26C855C}"/>
              </a:ext>
            </a:extLst>
          </p:cNvPr>
          <p:cNvSpPr/>
          <p:nvPr/>
        </p:nvSpPr>
        <p:spPr>
          <a:xfrm>
            <a:off x="6631101" y="1209781"/>
            <a:ext cx="1055078" cy="612648"/>
          </a:xfrm>
          <a:prstGeom prst="wedgeRoundRectCallout">
            <a:avLst>
              <a:gd name="adj1" fmla="val -2055"/>
              <a:gd name="adj2" fmla="val 15693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/>
              <a:t>verifyTx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305183B1-D22C-3D4D-9D6F-BCB74068A351}"/>
              </a:ext>
            </a:extLst>
          </p:cNvPr>
          <p:cNvSpPr/>
          <p:nvPr/>
        </p:nvSpPr>
        <p:spPr>
          <a:xfrm>
            <a:off x="5230445" y="2152758"/>
            <a:ext cx="995539" cy="612648"/>
          </a:xfrm>
          <a:prstGeom prst="wedgeRoundRectCallout">
            <a:avLst>
              <a:gd name="adj1" fmla="val 85344"/>
              <a:gd name="adj2" fmla="val 18573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dirty="0"/>
              <a:t>Tx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73E23DC0-74A5-7F46-BD24-FA5CF6EFB876}"/>
              </a:ext>
            </a:extLst>
          </p:cNvPr>
          <p:cNvSpPr/>
          <p:nvPr/>
        </p:nvSpPr>
        <p:spPr>
          <a:xfrm>
            <a:off x="8030302" y="1841803"/>
            <a:ext cx="1055078" cy="612648"/>
          </a:xfrm>
          <a:prstGeom prst="wedgeRoundRectCallout">
            <a:avLst>
              <a:gd name="adj1" fmla="val -36500"/>
              <a:gd name="adj2" fmla="val 18946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/>
              <a:t>verifyTx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87948F-AE84-AB42-AE5C-7ED8FDDF7769}"/>
              </a:ext>
            </a:extLst>
          </p:cNvPr>
          <p:cNvCxnSpPr>
            <a:cxnSpLocks/>
          </p:cNvCxnSpPr>
          <p:nvPr/>
        </p:nvCxnSpPr>
        <p:spPr>
          <a:xfrm>
            <a:off x="2774568" y="3580751"/>
            <a:ext cx="3046299" cy="18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809B70-750E-EB4B-8498-59DBBCB184BA}"/>
              </a:ext>
            </a:extLst>
          </p:cNvPr>
          <p:cNvCxnSpPr>
            <a:cxnSpLocks/>
          </p:cNvCxnSpPr>
          <p:nvPr/>
        </p:nvCxnSpPr>
        <p:spPr>
          <a:xfrm flipV="1">
            <a:off x="2774568" y="3936570"/>
            <a:ext cx="3046299" cy="5222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4F58DC-9DFC-3240-A657-BA8FBA4965DE}"/>
              </a:ext>
            </a:extLst>
          </p:cNvPr>
          <p:cNvGrpSpPr/>
          <p:nvPr/>
        </p:nvGrpSpPr>
        <p:grpSpPr>
          <a:xfrm>
            <a:off x="1796939" y="3275923"/>
            <a:ext cx="1904945" cy="586155"/>
            <a:chOff x="630585" y="1312985"/>
            <a:chExt cx="1904945" cy="58615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23B8AC-8270-6A46-809A-969F0970D05B}"/>
                </a:ext>
              </a:extLst>
            </p:cNvPr>
            <p:cNvSpPr/>
            <p:nvPr/>
          </p:nvSpPr>
          <p:spPr>
            <a:xfrm>
              <a:off x="1277814" y="1312986"/>
              <a:ext cx="1207477" cy="5861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BE6A6F-A0C6-464E-8BBE-BE60E9C70731}"/>
                </a:ext>
              </a:extLst>
            </p:cNvPr>
            <p:cNvSpPr/>
            <p:nvPr/>
          </p:nvSpPr>
          <p:spPr>
            <a:xfrm>
              <a:off x="691660" y="1312985"/>
              <a:ext cx="586153" cy="58615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19DA0BE-3C8C-794A-83C7-DA5750FFF4F9}"/>
                </a:ext>
              </a:extLst>
            </p:cNvPr>
            <p:cNvSpPr txBox="1"/>
            <p:nvPr/>
          </p:nvSpPr>
          <p:spPr>
            <a:xfrm>
              <a:off x="630585" y="1429384"/>
              <a:ext cx="6472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data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1FDAB14-7255-CF40-B8AA-266D4DED6476}"/>
                </a:ext>
              </a:extLst>
            </p:cNvPr>
            <p:cNvSpPr txBox="1"/>
            <p:nvPr/>
          </p:nvSpPr>
          <p:spPr>
            <a:xfrm>
              <a:off x="1277813" y="1429384"/>
              <a:ext cx="12577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signatures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FFDE9B-C71B-B54F-A0C9-F87579955EFC}"/>
              </a:ext>
            </a:extLst>
          </p:cNvPr>
          <p:cNvGrpSpPr/>
          <p:nvPr/>
        </p:nvGrpSpPr>
        <p:grpSpPr>
          <a:xfrm>
            <a:off x="1796938" y="4236822"/>
            <a:ext cx="1904945" cy="586155"/>
            <a:chOff x="630585" y="1312985"/>
            <a:chExt cx="1904945" cy="58615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F54BD86-25ED-F245-8136-6C808808AA10}"/>
                </a:ext>
              </a:extLst>
            </p:cNvPr>
            <p:cNvSpPr/>
            <p:nvPr/>
          </p:nvSpPr>
          <p:spPr>
            <a:xfrm>
              <a:off x="1277814" y="1312986"/>
              <a:ext cx="1207477" cy="5861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9C1BE9F-B7E0-214C-A9CF-8562DECAAE45}"/>
                </a:ext>
              </a:extLst>
            </p:cNvPr>
            <p:cNvSpPr/>
            <p:nvPr/>
          </p:nvSpPr>
          <p:spPr>
            <a:xfrm>
              <a:off x="691660" y="1312985"/>
              <a:ext cx="586153" cy="58615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625EBC1-ECA0-3E4B-918C-C1D1413B3F75}"/>
                </a:ext>
              </a:extLst>
            </p:cNvPr>
            <p:cNvSpPr txBox="1"/>
            <p:nvPr/>
          </p:nvSpPr>
          <p:spPr>
            <a:xfrm>
              <a:off x="630585" y="1429384"/>
              <a:ext cx="6472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data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B7CF856-EBE0-E24F-BF43-335F68C208C2}"/>
                </a:ext>
              </a:extLst>
            </p:cNvPr>
            <p:cNvSpPr txBox="1"/>
            <p:nvPr/>
          </p:nvSpPr>
          <p:spPr>
            <a:xfrm>
              <a:off x="1277813" y="1429384"/>
              <a:ext cx="12577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signatures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3557225-8279-A742-9D4C-2F413B930368}"/>
              </a:ext>
            </a:extLst>
          </p:cNvPr>
          <p:cNvSpPr txBox="1"/>
          <p:nvPr/>
        </p:nvSpPr>
        <p:spPr>
          <a:xfrm>
            <a:off x="380770" y="3429250"/>
            <a:ext cx="606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</a:t>
            </a:r>
            <a:r>
              <a:rPr lang="en-US" baseline="-25000" dirty="0"/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E0B414-026B-7144-A370-DE194381C3D6}"/>
              </a:ext>
            </a:extLst>
          </p:cNvPr>
          <p:cNvSpPr txBox="1"/>
          <p:nvPr/>
        </p:nvSpPr>
        <p:spPr>
          <a:xfrm>
            <a:off x="380771" y="4328154"/>
            <a:ext cx="606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5460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172AE5B-21CD-D548-AD72-3757124A6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371850"/>
            <a:ext cx="6400800" cy="1314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Next lecture:   the Bitcoin blockchain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66383B-610F-F040-85AB-9E762F54A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 OF  LECTURE</a:t>
            </a:r>
          </a:p>
        </p:txBody>
      </p:sp>
    </p:spTree>
    <p:extLst>
      <p:ext uri="{BB962C8B-B14F-4D97-AF65-F5344CB8AC3E}">
        <p14:creationId xmlns:p14="http://schemas.microsoft.com/office/powerpoint/2010/main" val="325477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4DD951-C4E7-664A-A90D-4656A74F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Assets managed by DAPPs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53A4A-4520-5D47-9903-063FFD9F9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1391951"/>
            <a:ext cx="6338207" cy="32299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44A35E-E42D-584E-AE66-AEABC30545CF}"/>
              </a:ext>
            </a:extLst>
          </p:cNvPr>
          <p:cNvSpPr/>
          <p:nvPr/>
        </p:nvSpPr>
        <p:spPr>
          <a:xfrm>
            <a:off x="5116286" y="1894114"/>
            <a:ext cx="2264228" cy="3265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Sep. 2021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FAEA6-3C0E-794A-9964-75CF5714543B}"/>
              </a:ext>
            </a:extLst>
          </p:cNvPr>
          <p:cNvSpPr/>
          <p:nvPr/>
        </p:nvSpPr>
        <p:spPr>
          <a:xfrm>
            <a:off x="1949903" y="1828800"/>
            <a:ext cx="956583" cy="3265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defTabSz="457200" rtl="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770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4DD951-C4E7-664A-A90D-4656A74F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 volume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92712-E603-8A45-A8EE-45CCC89C0916}"/>
              </a:ext>
            </a:extLst>
          </p:cNvPr>
          <p:cNvGrpSpPr/>
          <p:nvPr/>
        </p:nvGrpSpPr>
        <p:grpSpPr>
          <a:xfrm>
            <a:off x="2026557" y="1839562"/>
            <a:ext cx="5401430" cy="2292474"/>
            <a:chOff x="676729" y="1480333"/>
            <a:chExt cx="5401430" cy="22924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920F07F-4E00-3F4B-A03F-E113F90E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729" y="1893207"/>
              <a:ext cx="3175000" cy="1879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7457A1-C6A1-0844-94A8-E10623D99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9790" y="1849665"/>
              <a:ext cx="1587500" cy="1879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EB63F4-DB69-F94C-B46B-89F98254D503}"/>
                </a:ext>
              </a:extLst>
            </p:cNvPr>
            <p:cNvSpPr txBox="1"/>
            <p:nvPr/>
          </p:nvSpPr>
          <p:spPr>
            <a:xfrm>
              <a:off x="3125106" y="1480333"/>
              <a:ext cx="2953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u="sng" dirty="0">
                  <a:latin typeface="+mn-lt"/>
                </a:rPr>
                <a:t>24h volume</a:t>
              </a:r>
              <a:r>
                <a:rPr lang="en-US" sz="1800" dirty="0">
                  <a:latin typeface="+mn-lt"/>
                </a:rPr>
                <a:t>		Sep. 2021</a:t>
              </a:r>
              <a:endParaRPr lang="en-US" sz="1800" u="sng" dirty="0">
                <a:latin typeface="+mn-lt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4130E19-8CDE-6C4C-928A-C72479381107}"/>
              </a:ext>
            </a:extLst>
          </p:cNvPr>
          <p:cNvSpPr/>
          <p:nvPr/>
        </p:nvSpPr>
        <p:spPr>
          <a:xfrm>
            <a:off x="2026557" y="2208894"/>
            <a:ext cx="3970561" cy="1879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26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0F798F-C241-594C-8FDC-36BEC9C7B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06934">
            <a:off x="359535" y="1601148"/>
            <a:ext cx="8424930" cy="23022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1EA71-F8B2-8F4E-ADBC-5100B08E5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89445">
            <a:off x="81307" y="2067694"/>
            <a:ext cx="8712200" cy="1701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2280A0-286A-5545-9AAF-F724DD2D3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 Bank Digital Currency  (CBDC)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9A5FC-3CCD-3A45-961A-D1DA6500FB78}"/>
              </a:ext>
            </a:extLst>
          </p:cNvPr>
          <p:cNvSpPr txBox="1"/>
          <p:nvPr/>
        </p:nvSpPr>
        <p:spPr>
          <a:xfrm rot="21161054">
            <a:off x="206369" y="2072364"/>
            <a:ext cx="8698759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n-lt"/>
              </a:rPr>
              <a:t>30 central banks actively working on retail CBDC</a:t>
            </a:r>
          </a:p>
          <a:p>
            <a:r>
              <a:rPr lang="en-US" sz="3200" dirty="0">
                <a:latin typeface="+mn-lt"/>
              </a:rPr>
              <a:t>									</a:t>
            </a:r>
            <a:r>
              <a:rPr lang="en-US" sz="2800" dirty="0">
                <a:latin typeface="+mn-lt"/>
              </a:rPr>
              <a:t>[BIS survey Jan. 2019]</a:t>
            </a:r>
            <a:endParaRPr lang="en-US" sz="3200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30075-BF7A-9544-B5F3-033A6B383302}"/>
              </a:ext>
            </a:extLst>
          </p:cNvPr>
          <p:cNvSpPr/>
          <p:nvPr/>
        </p:nvSpPr>
        <p:spPr>
          <a:xfrm rot="20857827">
            <a:off x="639704" y="3692295"/>
            <a:ext cx="1738081" cy="5089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B774B9-02F6-D944-A915-2C8212A3B356}"/>
              </a:ext>
            </a:extLst>
          </p:cNvPr>
          <p:cNvGrpSpPr/>
          <p:nvPr/>
        </p:nvGrpSpPr>
        <p:grpSpPr>
          <a:xfrm>
            <a:off x="605365" y="1978601"/>
            <a:ext cx="7979229" cy="1464407"/>
            <a:chOff x="605365" y="1978601"/>
            <a:chExt cx="7979229" cy="14644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24C0BF9-ADFC-9A4B-95EB-731CB8F48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365" y="1978601"/>
              <a:ext cx="7979229" cy="14644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47DAAD-476B-D445-B022-4C9DDF6B403F}"/>
                </a:ext>
              </a:extLst>
            </p:cNvPr>
            <p:cNvSpPr/>
            <p:nvPr/>
          </p:nvSpPr>
          <p:spPr>
            <a:xfrm>
              <a:off x="696686" y="3113314"/>
              <a:ext cx="250371" cy="28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179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1EC88BD-E2F0-5E45-BD4C-79347C2DD49C}"/>
              </a:ext>
            </a:extLst>
          </p:cNvPr>
          <p:cNvSpPr/>
          <p:nvPr/>
        </p:nvSpPr>
        <p:spPr>
          <a:xfrm>
            <a:off x="1197428" y="3019646"/>
            <a:ext cx="7489371" cy="15417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8290A-AA40-F740-84EA-CA4266649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597"/>
            <a:ext cx="8229600" cy="623097"/>
          </a:xfrm>
        </p:spPr>
        <p:txBody>
          <a:bodyPr>
            <a:noAutofit/>
          </a:bodyPr>
          <a:lstStyle/>
          <a:p>
            <a:r>
              <a:rPr lang="en-US" dirty="0"/>
              <a:t>What is a blockchain?  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761EFF-B04A-C446-9D95-246B1A0CD4D4}"/>
              </a:ext>
            </a:extLst>
          </p:cNvPr>
          <p:cNvGrpSpPr/>
          <p:nvPr/>
        </p:nvGrpSpPr>
        <p:grpSpPr>
          <a:xfrm>
            <a:off x="327638" y="3905052"/>
            <a:ext cx="7755630" cy="497711"/>
            <a:chOff x="327638" y="3905052"/>
            <a:chExt cx="7755630" cy="4977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1A25B7-AD39-2F4B-9997-75D8B661FC1E}"/>
                </a:ext>
              </a:extLst>
            </p:cNvPr>
            <p:cNvSpPr/>
            <p:nvPr/>
          </p:nvSpPr>
          <p:spPr>
            <a:xfrm>
              <a:off x="1856089" y="3905052"/>
              <a:ext cx="6227179" cy="49771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consensus layer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38263-B93C-3B41-81B9-2A92E4CB91F5}"/>
                </a:ext>
              </a:extLst>
            </p:cNvPr>
            <p:cNvSpPr txBox="1"/>
            <p:nvPr/>
          </p:nvSpPr>
          <p:spPr>
            <a:xfrm>
              <a:off x="327638" y="3905052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A076B6C-05AB-1A47-AABD-40BE47FBD831}"/>
              </a:ext>
            </a:extLst>
          </p:cNvPr>
          <p:cNvGrpSpPr/>
          <p:nvPr/>
        </p:nvGrpSpPr>
        <p:grpSpPr>
          <a:xfrm>
            <a:off x="327638" y="3143052"/>
            <a:ext cx="7755630" cy="497711"/>
            <a:chOff x="327638" y="3143052"/>
            <a:chExt cx="7755630" cy="4977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43F4FC-DADC-774C-9417-B874A4A8F874}"/>
                </a:ext>
              </a:extLst>
            </p:cNvPr>
            <p:cNvSpPr/>
            <p:nvPr/>
          </p:nvSpPr>
          <p:spPr>
            <a:xfrm>
              <a:off x="1856089" y="3143052"/>
              <a:ext cx="6227179" cy="497711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compute layer  </a:t>
              </a:r>
              <a:r>
                <a:rPr lang="en-US" dirty="0"/>
                <a:t>(blockchain computer)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38AFE3-1119-6B44-B454-2F608BBCD43F}"/>
                </a:ext>
              </a:extLst>
            </p:cNvPr>
            <p:cNvSpPr txBox="1"/>
            <p:nvPr/>
          </p:nvSpPr>
          <p:spPr>
            <a:xfrm>
              <a:off x="327638" y="3143052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5199BB-2D8C-AA44-974D-A13FC74A7EF0}"/>
              </a:ext>
            </a:extLst>
          </p:cNvPr>
          <p:cNvGrpSpPr/>
          <p:nvPr/>
        </p:nvGrpSpPr>
        <p:grpSpPr>
          <a:xfrm>
            <a:off x="307912" y="2381052"/>
            <a:ext cx="7755630" cy="497711"/>
            <a:chOff x="307912" y="2381052"/>
            <a:chExt cx="7755630" cy="4977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C49F5C-4F1E-8B43-858C-586E38E2D1BD}"/>
                </a:ext>
              </a:extLst>
            </p:cNvPr>
            <p:cNvSpPr/>
            <p:nvPr/>
          </p:nvSpPr>
          <p:spPr>
            <a:xfrm>
              <a:off x="1836363" y="2381052"/>
              <a:ext cx="6227179" cy="4977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applications</a:t>
              </a:r>
              <a:r>
                <a:rPr lang="en-US" dirty="0"/>
                <a:t>   (DAPPs, smart contracts)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7D2C1C-B149-E141-A75E-BD52DE87D688}"/>
                </a:ext>
              </a:extLst>
            </p:cNvPr>
            <p:cNvSpPr txBox="1"/>
            <p:nvPr/>
          </p:nvSpPr>
          <p:spPr>
            <a:xfrm>
              <a:off x="307912" y="2381052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90B1582-D1BF-7B4C-8A43-441B1759946B}"/>
              </a:ext>
            </a:extLst>
          </p:cNvPr>
          <p:cNvSpPr/>
          <p:nvPr/>
        </p:nvSpPr>
        <p:spPr>
          <a:xfrm>
            <a:off x="1836363" y="1606443"/>
            <a:ext cx="6227179" cy="49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user facing tools  </a:t>
            </a:r>
            <a:r>
              <a:rPr lang="en-US" dirty="0"/>
              <a:t>(cloud servers)</a:t>
            </a:r>
          </a:p>
        </p:txBody>
      </p:sp>
    </p:spTree>
    <p:extLst>
      <p:ext uri="{BB962C8B-B14F-4D97-AF65-F5344CB8AC3E}">
        <p14:creationId xmlns:p14="http://schemas.microsoft.com/office/powerpoint/2010/main" val="67060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290A-AA40-F740-84EA-CA4266649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Consensus layer   </a:t>
            </a:r>
            <a:r>
              <a:rPr lang="en-US" sz="2400" dirty="0"/>
              <a:t>(informal)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FB5A9-7725-B34F-9649-2D86901AE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001"/>
            <a:ext cx="8686800" cy="2943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b="1" u="sng" dirty="0"/>
              <a:t>public</a:t>
            </a:r>
            <a:r>
              <a:rPr lang="en-US" sz="2400" u="sng" dirty="0"/>
              <a:t> append-only data structure</a:t>
            </a:r>
            <a:r>
              <a:rPr lang="en-US" sz="2400" dirty="0"/>
              <a:t>:</a:t>
            </a:r>
          </a:p>
          <a:p>
            <a:pPr marL="346067" indent="-346067">
              <a:spcBef>
                <a:spcPts val="1776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Persistence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dirty="0"/>
              <a:t>once added, data can never be removed*</a:t>
            </a:r>
          </a:p>
          <a:p>
            <a:pPr marL="346067" indent="-346067">
              <a:spcBef>
                <a:spcPts val="1776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Safety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all honest participants have the same data</a:t>
            </a:r>
            <a:r>
              <a:rPr lang="en-US" sz="2400" dirty="0"/>
              <a:t>**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6067" indent="-346067">
              <a:spcBef>
                <a:spcPts val="1776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Liveness: </a:t>
            </a:r>
            <a:r>
              <a:rPr lang="en-US" sz="2400" dirty="0"/>
              <a:t>honest participants can add new transactions</a:t>
            </a:r>
            <a:endParaRPr lang="en-US" sz="2400" b="1" dirty="0"/>
          </a:p>
          <a:p>
            <a:pPr marL="346067" indent="-346067">
              <a:spcBef>
                <a:spcPts val="1776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Open(?)</a:t>
            </a:r>
            <a:r>
              <a:rPr lang="en-US" sz="2400" dirty="0"/>
              <a:t>: anyone can add data (no authentication)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1A25B7-AD39-2F4B-9997-75D8B661FC1E}"/>
              </a:ext>
            </a:extLst>
          </p:cNvPr>
          <p:cNvSpPr/>
          <p:nvPr/>
        </p:nvSpPr>
        <p:spPr>
          <a:xfrm>
            <a:off x="2257063" y="4520870"/>
            <a:ext cx="6227179" cy="4977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consensus layer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661952-69FC-8740-8FF6-6C1B6221FC18}"/>
              </a:ext>
            </a:extLst>
          </p:cNvPr>
          <p:cNvGrpSpPr/>
          <p:nvPr/>
        </p:nvGrpSpPr>
        <p:grpSpPr>
          <a:xfrm>
            <a:off x="5592726" y="1012281"/>
            <a:ext cx="3310387" cy="869682"/>
            <a:chOff x="5592726" y="1012281"/>
            <a:chExt cx="3310387" cy="8696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81D497-2E9E-4D4B-A33B-FF712F894B5C}"/>
                </a:ext>
              </a:extLst>
            </p:cNvPr>
            <p:cNvSpPr txBox="1"/>
            <p:nvPr/>
          </p:nvSpPr>
          <p:spPr>
            <a:xfrm>
              <a:off x="5837274" y="1012281"/>
              <a:ext cx="3065839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achieved by replication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6F23F32-6A00-744F-9A36-5F4AC9655A50}"/>
                </a:ext>
              </a:extLst>
            </p:cNvPr>
            <p:cNvCxnSpPr/>
            <p:nvPr/>
          </p:nvCxnSpPr>
          <p:spPr>
            <a:xfrm flipH="1">
              <a:off x="5592726" y="1477926"/>
              <a:ext cx="595423" cy="4040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28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91358</TotalTime>
  <Words>2071</Words>
  <Application>Microsoft Macintosh PowerPoint</Application>
  <PresentationFormat>On-screen Show (16:9)</PresentationFormat>
  <Paragraphs>378</Paragraphs>
  <Slides>41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Cambria Math</vt:lpstr>
      <vt:lpstr>Office Theme</vt:lpstr>
      <vt:lpstr>Cryptocurrencies and  Blockchain Technologies</vt:lpstr>
      <vt:lpstr>What is a blockchain?</vt:lpstr>
      <vt:lpstr>What is all the excitement about?</vt:lpstr>
      <vt:lpstr>What is all the excitement about?</vt:lpstr>
      <vt:lpstr>Assets managed by DAPPs</vt:lpstr>
      <vt:lpstr>Transaction volume</vt:lpstr>
      <vt:lpstr>Central Bank Digital Currency  (CBDC)</vt:lpstr>
      <vt:lpstr>What is a blockchain?   </vt:lpstr>
      <vt:lpstr>Consensus layer   (informal)</vt:lpstr>
      <vt:lpstr>How are blocks added to chain?</vt:lpstr>
      <vt:lpstr>How are blocks added to chain?</vt:lpstr>
      <vt:lpstr>Why is consensus a hard problem?</vt:lpstr>
      <vt:lpstr>Why is consensus a hard problem?</vt:lpstr>
      <vt:lpstr>Why is consensus a hard problem?</vt:lpstr>
      <vt:lpstr>The blockchain computer</vt:lpstr>
      <vt:lpstr>Decentralized applications (DAPPS)</vt:lpstr>
      <vt:lpstr>Common DAPP architecture</vt:lpstr>
      <vt:lpstr>PowerPoint Presentation</vt:lpstr>
      <vt:lpstr>lots of experiments …</vt:lpstr>
      <vt:lpstr>This course</vt:lpstr>
      <vt:lpstr>Course organization</vt:lpstr>
      <vt:lpstr>Course organization</vt:lpstr>
      <vt:lpstr>Let’s get started …</vt:lpstr>
      <vt:lpstr>Cryptography Background</vt:lpstr>
      <vt:lpstr>Collision resistance</vt:lpstr>
      <vt:lpstr>Application:  committing to data on a blockchain</vt:lpstr>
      <vt:lpstr>Committing to a list    (of transactions)</vt:lpstr>
      <vt:lpstr>Merkle tree     (Merkle 1989)</vt:lpstr>
      <vt:lpstr>Merkle tree     (Merkle 1989)</vt:lpstr>
      <vt:lpstr>Merkle tree     (Merkle 1989)</vt:lpstr>
      <vt:lpstr>Merkle tree     (Merkle 1989)</vt:lpstr>
      <vt:lpstr>Abstract block chain</vt:lpstr>
      <vt:lpstr>Another application:  proof of work  </vt:lpstr>
      <vt:lpstr>Another application:  proof of work  </vt:lpstr>
      <vt:lpstr>Cryptography background: Digital Signatures</vt:lpstr>
      <vt:lpstr>Signatures</vt:lpstr>
      <vt:lpstr>Digital signatures</vt:lpstr>
      <vt:lpstr>Digital signatures:   syntax</vt:lpstr>
      <vt:lpstr>Families of signature schemes</vt:lpstr>
      <vt:lpstr>Signatures on the blockchain</vt:lpstr>
      <vt:lpstr>END  OF  LECTURE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Dan Boneh</cp:lastModifiedBy>
  <cp:revision>1246</cp:revision>
  <cp:lastPrinted>2015-09-20T23:02:57Z</cp:lastPrinted>
  <dcterms:created xsi:type="dcterms:W3CDTF">2010-10-17T19:58:05Z</dcterms:created>
  <dcterms:modified xsi:type="dcterms:W3CDTF">2021-09-20T22:21:16Z</dcterms:modified>
</cp:coreProperties>
</file>